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8" r:id="rId1"/>
  </p:sldMasterIdLst>
  <p:notesMasterIdLst>
    <p:notesMasterId r:id="rId42"/>
  </p:notesMasterIdLst>
  <p:sldIdLst>
    <p:sldId id="429" r:id="rId2"/>
    <p:sldId id="256" r:id="rId3"/>
    <p:sldId id="282" r:id="rId4"/>
    <p:sldId id="373" r:id="rId5"/>
    <p:sldId id="401" r:id="rId6"/>
    <p:sldId id="377" r:id="rId7"/>
    <p:sldId id="1711" r:id="rId8"/>
    <p:sldId id="411" r:id="rId9"/>
    <p:sldId id="437" r:id="rId10"/>
    <p:sldId id="440" r:id="rId11"/>
    <p:sldId id="403" r:id="rId12"/>
    <p:sldId id="385" r:id="rId13"/>
    <p:sldId id="387" r:id="rId14"/>
    <p:sldId id="412" r:id="rId15"/>
    <p:sldId id="414" r:id="rId16"/>
    <p:sldId id="418" r:id="rId17"/>
    <p:sldId id="430" r:id="rId18"/>
    <p:sldId id="425" r:id="rId19"/>
    <p:sldId id="415" r:id="rId20"/>
    <p:sldId id="420" r:id="rId21"/>
    <p:sldId id="426" r:id="rId22"/>
    <p:sldId id="434" r:id="rId23"/>
    <p:sldId id="419" r:id="rId24"/>
    <p:sldId id="421" r:id="rId25"/>
    <p:sldId id="422" r:id="rId26"/>
    <p:sldId id="413" r:id="rId27"/>
    <p:sldId id="417" r:id="rId28"/>
    <p:sldId id="427" r:id="rId29"/>
    <p:sldId id="435" r:id="rId30"/>
    <p:sldId id="443" r:id="rId31"/>
    <p:sldId id="436" r:id="rId32"/>
    <p:sldId id="441" r:id="rId33"/>
    <p:sldId id="438" r:id="rId34"/>
    <p:sldId id="428" r:id="rId35"/>
    <p:sldId id="424" r:id="rId36"/>
    <p:sldId id="431" r:id="rId37"/>
    <p:sldId id="432" r:id="rId38"/>
    <p:sldId id="433" r:id="rId39"/>
    <p:sldId id="352" r:id="rId40"/>
    <p:sldId id="439" r:id="rId4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F24C5B08-1B9C-40DF-9F26-85DD35AE8639}">
          <p14:sldIdLst>
            <p14:sldId id="429"/>
            <p14:sldId id="256"/>
            <p14:sldId id="282"/>
          </p14:sldIdLst>
        </p14:section>
        <p14:section name="サービス概要" id="{5F7ED85C-9460-487E-A8AE-AC5BABDC4B96}">
          <p14:sldIdLst>
            <p14:sldId id="373"/>
            <p14:sldId id="401"/>
            <p14:sldId id="377"/>
            <p14:sldId id="1711"/>
            <p14:sldId id="411"/>
            <p14:sldId id="437"/>
            <p14:sldId id="440"/>
            <p14:sldId id="403"/>
            <p14:sldId id="385"/>
          </p14:sldIdLst>
        </p14:section>
        <p14:section name="実演" id="{45E9F2DD-D47E-47DC-87AC-870EEF64C3E2}">
          <p14:sldIdLst>
            <p14:sldId id="387"/>
            <p14:sldId id="412"/>
            <p14:sldId id="414"/>
            <p14:sldId id="418"/>
            <p14:sldId id="430"/>
            <p14:sldId id="425"/>
            <p14:sldId id="415"/>
            <p14:sldId id="420"/>
            <p14:sldId id="426"/>
            <p14:sldId id="434"/>
            <p14:sldId id="419"/>
            <p14:sldId id="421"/>
            <p14:sldId id="422"/>
            <p14:sldId id="413"/>
            <p14:sldId id="417"/>
            <p14:sldId id="427"/>
            <p14:sldId id="435"/>
            <p14:sldId id="443"/>
            <p14:sldId id="436"/>
            <p14:sldId id="441"/>
            <p14:sldId id="438"/>
            <p14:sldId id="428"/>
          </p14:sldIdLst>
        </p14:section>
        <p14:section name="2020 Release wave 1" id="{033F7211-669A-404F-A864-26E2827012EC}">
          <p14:sldIdLst>
            <p14:sldId id="424"/>
            <p14:sldId id="431"/>
            <p14:sldId id="432"/>
            <p14:sldId id="433"/>
          </p14:sldIdLst>
        </p14:section>
        <p14:section name="まとめ" id="{A2F07FA7-66B0-41BF-87CD-0D4EF020FA4F}">
          <p14:sldIdLst>
            <p14:sldId id="352"/>
            <p14:sldId id="439"/>
          </p14:sldIdLst>
        </p14:section>
        <p14:section name="宣伝" id="{B1DD7F51-77C3-45DA-B441-DBB67297F2F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中間スタイル 4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1" autoAdjust="0"/>
    <p:restoredTop sz="87920" autoAdjust="0"/>
  </p:normalViewPr>
  <p:slideViewPr>
    <p:cSldViewPr snapToGrid="0">
      <p:cViewPr varScale="1">
        <p:scale>
          <a:sx n="77" d="100"/>
          <a:sy n="77" d="100"/>
        </p:scale>
        <p:origin x="80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236E8-704A-4F3D-BF5F-B44A601A963D}" type="datetimeFigureOut">
              <a:rPr kumimoji="1" lang="ja-JP" altLang="en-US" smtClean="0"/>
              <a:t>2020/2/15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7E9E6-89D6-483D-9C68-E916643640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470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E9E6-89D6-483D-9C68-E916643640C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63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Common expressions simplified </a:t>
            </a:r>
            <a:r>
              <a:rPr kumimoji="1" lang="ja-JP" altLang="en-US" dirty="0"/>
              <a:t>：関数をコネクタアクション化</a:t>
            </a:r>
            <a:endParaRPr kumimoji="1" lang="en-US" altLang="ja-JP" dirty="0"/>
          </a:p>
          <a:p>
            <a:r>
              <a:rPr kumimoji="1" lang="en-US" altLang="ja-JP" dirty="0"/>
              <a:t>Discover, learn, and create flows with seamless new experiences</a:t>
            </a:r>
            <a:r>
              <a:rPr kumimoji="1" lang="ja-JP" altLang="en-US" dirty="0"/>
              <a:t>：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EDA956-CE4D-4D80-A642-98B7E05E18E9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6066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E9E6-89D6-483D-9C68-E916643640CF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870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lavika Medium Condensed" panose="020B0506040000020004" pitchFamily="34" charset="0"/>
                  <a:ea typeface="+mn-ea"/>
                  <a:cs typeface="+mn-cs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lavika Medium Condensed" panose="020B0506040000020004" pitchFamily="34" charset="0"/>
                  <a:ea typeface="+mn-ea"/>
                  <a:cs typeface="+mn-cs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80BD42"/>
                  </a:solidFill>
                  <a:effectLst/>
                  <a:uLnTx/>
                  <a:uFillTx/>
                  <a:latin typeface="Klavika Medium Condensed" panose="020B0506040000020004" pitchFamily="34" charset="0"/>
                  <a:ea typeface="+mn-ea"/>
                  <a:cs typeface="+mn-cs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80BD42"/>
                  </a:solidFill>
                  <a:effectLst/>
                  <a:uLnTx/>
                  <a:uFillTx/>
                  <a:latin typeface="Klavika Medium Condensed" panose="020B0506040000020004" pitchFamily="34" charset="0"/>
                  <a:ea typeface="+mn-ea"/>
                  <a:cs typeface="+mn-cs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80BD42"/>
                  </a:solidFill>
                  <a:effectLst/>
                  <a:uLnTx/>
                  <a:uFillTx/>
                  <a:latin typeface="Klavika Medium Condensed" panose="020B0506040000020004" pitchFamily="34" charset="0"/>
                  <a:ea typeface="+mn-ea"/>
                  <a:cs typeface="+mn-cs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80BD42"/>
                </a:solidFill>
                <a:effectLst/>
                <a:uLnTx/>
                <a:uFillTx/>
                <a:latin typeface="Klavika Medium Condensed" panose="020B0506040000020004" pitchFamily="34" charset="0"/>
                <a:ea typeface="+mn-ea"/>
                <a:cs typeface="+mn-cs"/>
              </a:rPr>
              <a:t>CollaborateCanada.com</a:t>
            </a:r>
          </a:p>
        </p:txBody>
      </p:sp>
      <p:pic>
        <p:nvPicPr>
          <p:cNvPr id="18" name="Picture 2" descr="https://www.powerplatformbootcamp.com/LogoBootCamp.png">
            <a:extLst>
              <a:ext uri="{FF2B5EF4-FFF2-40B4-BE49-F238E27FC236}">
                <a16:creationId xmlns:a16="http://schemas.microsoft.com/office/drawing/2014/main" id="{49CE73A1-CB84-4214-9644-4CC4810F2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EA76F2-F0CC-42E3-AAAA-81E15E5E098F}"/>
              </a:ext>
            </a:extLst>
          </p:cNvPr>
          <p:cNvSpPr txBox="1"/>
          <p:nvPr userDrawn="1"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Organized Globally, Held Locally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E3A139-4B6D-40D1-875C-E3230F6F1A1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4494E8-A4CB-4DFA-B726-D555D5A4C57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74" y="6215055"/>
            <a:ext cx="2476414" cy="57783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+mj-ea"/>
                <a:cs typeface="+mj-cs"/>
              </a:rPr>
              <a:t>GLOBAL POWER PLATFORM BOOTCAMP</a:t>
            </a:r>
            <a:endParaRPr kumimoji="0" lang="en-US" sz="4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05096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A724A9-BAC3-45C6-B45C-E04361BA71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820395"/>
            <a:ext cx="758825" cy="7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51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2773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C0411-68F8-4F23-BC93-1E6359A9D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2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#GlobalPowerPlatformBootcamp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5CEC6-1B23-4E59-AC43-39BED0A6E8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50609"/>
            <a:ext cx="794605" cy="8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8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D3723-192A-45FD-92A6-BD88232052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748461"/>
            <a:ext cx="891175" cy="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4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2773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CAE16-32AF-43AB-9D83-180321812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22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#GlobalPowerPlatformBootcamp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9F7E7-200B-4FE6-B177-A595909042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44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11F9-8807-4BBA-ABD4-C56914F38D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2773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F5AF-BB47-4EF2-A5D9-E6531350F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51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#GlobalPowerPlatformBootcamp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CB3BA-C1CF-4228-9771-2E3D34BFEE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22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60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752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573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3312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7873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914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1335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6ED04B-7F4C-4F07-A517-AFDEDDC76C07}"/>
              </a:ext>
            </a:extLst>
          </p:cNvPr>
          <p:cNvSpPr/>
          <p:nvPr userDrawn="1"/>
        </p:nvSpPr>
        <p:spPr>
          <a:xfrm>
            <a:off x="-11176" y="0"/>
            <a:ext cx="12192000" cy="685800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32773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7556269" y="6031167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B48DC-EA34-4D5E-B237-1072E8958DE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016126"/>
            <a:ext cx="1330325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18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985546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151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6638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8724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373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2F013-14EC-4C42-9D3B-AF710EF01F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806136"/>
            <a:ext cx="787400" cy="8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5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E23DE3-9006-4871-9818-6A3B181A9AEE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54072"/>
            <a:ext cx="819916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02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32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svg"/><Relationship Id="rId3" Type="http://schemas.openxmlformats.org/officeDocument/2006/relationships/image" Target="../media/image381.png"/><Relationship Id="rId7" Type="http://schemas.openxmlformats.org/officeDocument/2006/relationships/image" Target="../media/image384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3.png"/><Relationship Id="rId5" Type="http://schemas.microsoft.com/office/2007/relationships/hdphoto" Target="../media/hdphoto1.wdp"/><Relationship Id="rId4" Type="http://schemas.openxmlformats.org/officeDocument/2006/relationships/image" Target="../media/image3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emf"/><Relationship Id="rId3" Type="http://schemas.openxmlformats.org/officeDocument/2006/relationships/image" Target="../media/image384.png"/><Relationship Id="rId7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386.png"/><Relationship Id="rId4" Type="http://schemas.openxmlformats.org/officeDocument/2006/relationships/image" Target="../media/image385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svg"/><Relationship Id="rId7" Type="http://schemas.openxmlformats.org/officeDocument/2006/relationships/image" Target="../media/image381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7.emf"/><Relationship Id="rId5" Type="http://schemas.microsoft.com/office/2007/relationships/hdphoto" Target="../media/hdphoto2.wdp"/><Relationship Id="rId4" Type="http://schemas.openxmlformats.org/officeDocument/2006/relationships/image" Target="../media/image38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384.png"/><Relationship Id="rId7" Type="http://schemas.openxmlformats.org/officeDocument/2006/relationships/image" Target="../media/image387.em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386.png"/><Relationship Id="rId4" Type="http://schemas.openxmlformats.org/officeDocument/2006/relationships/image" Target="../media/image385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2.png"/><Relationship Id="rId5" Type="http://schemas.openxmlformats.org/officeDocument/2006/relationships/image" Target="../media/image387.emf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ja-jp/power-automate/ui-flows/overview" TargetMode="External"/><Relationship Id="rId2" Type="http://schemas.openxmlformats.org/officeDocument/2006/relationships/hyperlink" Target="https://docs.microsoft.com/ja-jp/power-automate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6.png"/><Relationship Id="rId299" Type="http://schemas.openxmlformats.org/officeDocument/2006/relationships/image" Target="../media/image318.png"/><Relationship Id="rId21" Type="http://schemas.openxmlformats.org/officeDocument/2006/relationships/image" Target="../media/image40.png"/><Relationship Id="rId63" Type="http://schemas.openxmlformats.org/officeDocument/2006/relationships/image" Target="../media/image82.png"/><Relationship Id="rId159" Type="http://schemas.openxmlformats.org/officeDocument/2006/relationships/image" Target="../media/image178.png"/><Relationship Id="rId324" Type="http://schemas.openxmlformats.org/officeDocument/2006/relationships/image" Target="../media/image343.jpeg"/><Relationship Id="rId170" Type="http://schemas.openxmlformats.org/officeDocument/2006/relationships/image" Target="../media/image189.png"/><Relationship Id="rId226" Type="http://schemas.openxmlformats.org/officeDocument/2006/relationships/image" Target="../media/image245.png"/><Relationship Id="rId268" Type="http://schemas.openxmlformats.org/officeDocument/2006/relationships/image" Target="../media/image287.png"/><Relationship Id="rId32" Type="http://schemas.openxmlformats.org/officeDocument/2006/relationships/image" Target="../media/image51.png"/><Relationship Id="rId74" Type="http://schemas.openxmlformats.org/officeDocument/2006/relationships/image" Target="../media/image93.png"/><Relationship Id="rId128" Type="http://schemas.openxmlformats.org/officeDocument/2006/relationships/image" Target="../media/image147.png"/><Relationship Id="rId335" Type="http://schemas.openxmlformats.org/officeDocument/2006/relationships/image" Target="../media/image354.png"/><Relationship Id="rId5" Type="http://schemas.openxmlformats.org/officeDocument/2006/relationships/image" Target="../media/image27.png"/><Relationship Id="rId181" Type="http://schemas.openxmlformats.org/officeDocument/2006/relationships/image" Target="../media/image200.png"/><Relationship Id="rId237" Type="http://schemas.openxmlformats.org/officeDocument/2006/relationships/image" Target="../media/image256.png"/><Relationship Id="rId279" Type="http://schemas.openxmlformats.org/officeDocument/2006/relationships/image" Target="../media/image298.png"/><Relationship Id="rId43" Type="http://schemas.openxmlformats.org/officeDocument/2006/relationships/image" Target="../media/image62.png"/><Relationship Id="rId139" Type="http://schemas.openxmlformats.org/officeDocument/2006/relationships/image" Target="../media/image158.png"/><Relationship Id="rId290" Type="http://schemas.openxmlformats.org/officeDocument/2006/relationships/image" Target="../media/image309.png"/><Relationship Id="rId304" Type="http://schemas.openxmlformats.org/officeDocument/2006/relationships/image" Target="../media/image323.png"/><Relationship Id="rId346" Type="http://schemas.openxmlformats.org/officeDocument/2006/relationships/image" Target="../media/image365.png"/><Relationship Id="rId85" Type="http://schemas.openxmlformats.org/officeDocument/2006/relationships/image" Target="../media/image104.png"/><Relationship Id="rId150" Type="http://schemas.openxmlformats.org/officeDocument/2006/relationships/image" Target="../media/image169.png"/><Relationship Id="rId192" Type="http://schemas.openxmlformats.org/officeDocument/2006/relationships/image" Target="../media/image211.png"/><Relationship Id="rId206" Type="http://schemas.openxmlformats.org/officeDocument/2006/relationships/image" Target="../media/image225.png"/><Relationship Id="rId248" Type="http://schemas.openxmlformats.org/officeDocument/2006/relationships/image" Target="../media/image267.png"/><Relationship Id="rId12" Type="http://schemas.openxmlformats.org/officeDocument/2006/relationships/image" Target="../media/image32.png"/><Relationship Id="rId108" Type="http://schemas.openxmlformats.org/officeDocument/2006/relationships/image" Target="../media/image127.png"/><Relationship Id="rId315" Type="http://schemas.openxmlformats.org/officeDocument/2006/relationships/image" Target="../media/image334.png"/><Relationship Id="rId54" Type="http://schemas.openxmlformats.org/officeDocument/2006/relationships/image" Target="../media/image73.png"/><Relationship Id="rId96" Type="http://schemas.openxmlformats.org/officeDocument/2006/relationships/image" Target="../media/image115.png"/><Relationship Id="rId161" Type="http://schemas.openxmlformats.org/officeDocument/2006/relationships/image" Target="../media/image180.png"/><Relationship Id="rId217" Type="http://schemas.openxmlformats.org/officeDocument/2006/relationships/image" Target="../media/image236.png"/><Relationship Id="rId259" Type="http://schemas.openxmlformats.org/officeDocument/2006/relationships/image" Target="../media/image278.png"/><Relationship Id="rId23" Type="http://schemas.openxmlformats.org/officeDocument/2006/relationships/image" Target="../media/image42.png"/><Relationship Id="rId119" Type="http://schemas.openxmlformats.org/officeDocument/2006/relationships/image" Target="../media/image138.png"/><Relationship Id="rId270" Type="http://schemas.openxmlformats.org/officeDocument/2006/relationships/image" Target="../media/image289.png"/><Relationship Id="rId326" Type="http://schemas.openxmlformats.org/officeDocument/2006/relationships/image" Target="../media/image345.jpeg"/><Relationship Id="rId65" Type="http://schemas.openxmlformats.org/officeDocument/2006/relationships/image" Target="../media/image84.png"/><Relationship Id="rId130" Type="http://schemas.openxmlformats.org/officeDocument/2006/relationships/image" Target="../media/image149.png"/><Relationship Id="rId172" Type="http://schemas.openxmlformats.org/officeDocument/2006/relationships/image" Target="../media/image191.png"/><Relationship Id="rId228" Type="http://schemas.openxmlformats.org/officeDocument/2006/relationships/image" Target="../media/image247.png"/><Relationship Id="rId281" Type="http://schemas.openxmlformats.org/officeDocument/2006/relationships/image" Target="../media/image300.png"/><Relationship Id="rId337" Type="http://schemas.openxmlformats.org/officeDocument/2006/relationships/image" Target="../media/image356.png"/><Relationship Id="rId34" Type="http://schemas.openxmlformats.org/officeDocument/2006/relationships/image" Target="../media/image53.png"/><Relationship Id="rId76" Type="http://schemas.openxmlformats.org/officeDocument/2006/relationships/image" Target="../media/image95.png"/><Relationship Id="rId141" Type="http://schemas.openxmlformats.org/officeDocument/2006/relationships/image" Target="../media/image160.png"/><Relationship Id="rId7" Type="http://schemas.openxmlformats.org/officeDocument/2006/relationships/image" Target="../media/image29.png"/><Relationship Id="rId183" Type="http://schemas.openxmlformats.org/officeDocument/2006/relationships/image" Target="../media/image202.png"/><Relationship Id="rId239" Type="http://schemas.openxmlformats.org/officeDocument/2006/relationships/image" Target="../media/image258.png"/><Relationship Id="rId250" Type="http://schemas.openxmlformats.org/officeDocument/2006/relationships/image" Target="../media/image269.png"/><Relationship Id="rId292" Type="http://schemas.openxmlformats.org/officeDocument/2006/relationships/image" Target="../media/image311.png"/><Relationship Id="rId306" Type="http://schemas.openxmlformats.org/officeDocument/2006/relationships/image" Target="../media/image325.png"/><Relationship Id="rId45" Type="http://schemas.openxmlformats.org/officeDocument/2006/relationships/image" Target="../media/image64.png"/><Relationship Id="rId87" Type="http://schemas.openxmlformats.org/officeDocument/2006/relationships/image" Target="../media/image106.png"/><Relationship Id="rId110" Type="http://schemas.openxmlformats.org/officeDocument/2006/relationships/image" Target="../media/image129.png"/><Relationship Id="rId348" Type="http://schemas.openxmlformats.org/officeDocument/2006/relationships/image" Target="../media/image367.png"/><Relationship Id="rId152" Type="http://schemas.openxmlformats.org/officeDocument/2006/relationships/image" Target="../media/image171.png"/><Relationship Id="rId194" Type="http://schemas.openxmlformats.org/officeDocument/2006/relationships/image" Target="../media/image213.png"/><Relationship Id="rId208" Type="http://schemas.openxmlformats.org/officeDocument/2006/relationships/image" Target="../media/image227.png"/><Relationship Id="rId261" Type="http://schemas.openxmlformats.org/officeDocument/2006/relationships/image" Target="../media/image280.png"/><Relationship Id="rId14" Type="http://schemas.openxmlformats.org/officeDocument/2006/relationships/image" Target="../media/image33.png"/><Relationship Id="rId56" Type="http://schemas.openxmlformats.org/officeDocument/2006/relationships/image" Target="../media/image75.png"/><Relationship Id="rId317" Type="http://schemas.openxmlformats.org/officeDocument/2006/relationships/image" Target="../media/image336.png"/><Relationship Id="rId98" Type="http://schemas.openxmlformats.org/officeDocument/2006/relationships/image" Target="../media/image117.png"/><Relationship Id="rId121" Type="http://schemas.openxmlformats.org/officeDocument/2006/relationships/image" Target="../media/image140.png"/><Relationship Id="rId163" Type="http://schemas.openxmlformats.org/officeDocument/2006/relationships/image" Target="../media/image182.png"/><Relationship Id="rId219" Type="http://schemas.openxmlformats.org/officeDocument/2006/relationships/image" Target="../media/image238.png"/><Relationship Id="rId230" Type="http://schemas.openxmlformats.org/officeDocument/2006/relationships/image" Target="../media/image249.png"/><Relationship Id="rId251" Type="http://schemas.openxmlformats.org/officeDocument/2006/relationships/image" Target="../media/image270.png"/><Relationship Id="rId25" Type="http://schemas.openxmlformats.org/officeDocument/2006/relationships/image" Target="../media/image44.png"/><Relationship Id="rId46" Type="http://schemas.openxmlformats.org/officeDocument/2006/relationships/image" Target="../media/image65.png"/><Relationship Id="rId67" Type="http://schemas.openxmlformats.org/officeDocument/2006/relationships/image" Target="../media/image86.png"/><Relationship Id="rId272" Type="http://schemas.openxmlformats.org/officeDocument/2006/relationships/image" Target="../media/image291.png"/><Relationship Id="rId293" Type="http://schemas.openxmlformats.org/officeDocument/2006/relationships/image" Target="../media/image312.png"/><Relationship Id="rId307" Type="http://schemas.openxmlformats.org/officeDocument/2006/relationships/image" Target="../media/image326.png"/><Relationship Id="rId328" Type="http://schemas.openxmlformats.org/officeDocument/2006/relationships/image" Target="../media/image347.png"/><Relationship Id="rId349" Type="http://schemas.openxmlformats.org/officeDocument/2006/relationships/image" Target="../media/image368.png"/><Relationship Id="rId88" Type="http://schemas.openxmlformats.org/officeDocument/2006/relationships/image" Target="../media/image107.png"/><Relationship Id="rId111" Type="http://schemas.openxmlformats.org/officeDocument/2006/relationships/image" Target="../media/image130.png"/><Relationship Id="rId132" Type="http://schemas.openxmlformats.org/officeDocument/2006/relationships/image" Target="../media/image151.png"/><Relationship Id="rId153" Type="http://schemas.openxmlformats.org/officeDocument/2006/relationships/image" Target="../media/image172.png"/><Relationship Id="rId174" Type="http://schemas.openxmlformats.org/officeDocument/2006/relationships/image" Target="../media/image193.png"/><Relationship Id="rId195" Type="http://schemas.openxmlformats.org/officeDocument/2006/relationships/image" Target="../media/image214.png"/><Relationship Id="rId209" Type="http://schemas.openxmlformats.org/officeDocument/2006/relationships/image" Target="../media/image228.png"/><Relationship Id="rId220" Type="http://schemas.openxmlformats.org/officeDocument/2006/relationships/image" Target="../media/image239.png"/><Relationship Id="rId241" Type="http://schemas.openxmlformats.org/officeDocument/2006/relationships/image" Target="../media/image260.png"/><Relationship Id="rId15" Type="http://schemas.openxmlformats.org/officeDocument/2006/relationships/image" Target="../media/image34.png"/><Relationship Id="rId36" Type="http://schemas.openxmlformats.org/officeDocument/2006/relationships/image" Target="../media/image55.png"/><Relationship Id="rId57" Type="http://schemas.openxmlformats.org/officeDocument/2006/relationships/image" Target="../media/image76.png"/><Relationship Id="rId262" Type="http://schemas.openxmlformats.org/officeDocument/2006/relationships/image" Target="../media/image281.jpeg"/><Relationship Id="rId283" Type="http://schemas.openxmlformats.org/officeDocument/2006/relationships/image" Target="../media/image302.png"/><Relationship Id="rId318" Type="http://schemas.openxmlformats.org/officeDocument/2006/relationships/image" Target="../media/image337.png"/><Relationship Id="rId339" Type="http://schemas.openxmlformats.org/officeDocument/2006/relationships/image" Target="../media/image358.png"/><Relationship Id="rId78" Type="http://schemas.openxmlformats.org/officeDocument/2006/relationships/image" Target="../media/image97.png"/><Relationship Id="rId99" Type="http://schemas.openxmlformats.org/officeDocument/2006/relationships/image" Target="../media/image118.png"/><Relationship Id="rId101" Type="http://schemas.openxmlformats.org/officeDocument/2006/relationships/image" Target="../media/image120.png"/><Relationship Id="rId122" Type="http://schemas.openxmlformats.org/officeDocument/2006/relationships/image" Target="../media/image141.png"/><Relationship Id="rId143" Type="http://schemas.openxmlformats.org/officeDocument/2006/relationships/image" Target="../media/image162.png"/><Relationship Id="rId164" Type="http://schemas.openxmlformats.org/officeDocument/2006/relationships/image" Target="../media/image183.png"/><Relationship Id="rId185" Type="http://schemas.openxmlformats.org/officeDocument/2006/relationships/image" Target="../media/image204.png"/><Relationship Id="rId350" Type="http://schemas.openxmlformats.org/officeDocument/2006/relationships/image" Target="../media/image369.png"/><Relationship Id="rId9" Type="http://schemas.openxmlformats.org/officeDocument/2006/relationships/image" Target="../media/image31.png"/><Relationship Id="rId210" Type="http://schemas.openxmlformats.org/officeDocument/2006/relationships/image" Target="../media/image229.png"/><Relationship Id="rId26" Type="http://schemas.openxmlformats.org/officeDocument/2006/relationships/image" Target="../media/image45.png"/><Relationship Id="rId231" Type="http://schemas.openxmlformats.org/officeDocument/2006/relationships/image" Target="../media/image250.png"/><Relationship Id="rId252" Type="http://schemas.openxmlformats.org/officeDocument/2006/relationships/image" Target="../media/image271.jpeg"/><Relationship Id="rId273" Type="http://schemas.openxmlformats.org/officeDocument/2006/relationships/image" Target="../media/image292.png"/><Relationship Id="rId294" Type="http://schemas.openxmlformats.org/officeDocument/2006/relationships/image" Target="../media/image313.png"/><Relationship Id="rId308" Type="http://schemas.openxmlformats.org/officeDocument/2006/relationships/image" Target="../media/image327.png"/><Relationship Id="rId329" Type="http://schemas.openxmlformats.org/officeDocument/2006/relationships/image" Target="../media/image348.png"/><Relationship Id="rId47" Type="http://schemas.openxmlformats.org/officeDocument/2006/relationships/image" Target="../media/image66.png"/><Relationship Id="rId68" Type="http://schemas.openxmlformats.org/officeDocument/2006/relationships/image" Target="../media/image87.png"/><Relationship Id="rId89" Type="http://schemas.openxmlformats.org/officeDocument/2006/relationships/image" Target="../media/image108.png"/><Relationship Id="rId112" Type="http://schemas.openxmlformats.org/officeDocument/2006/relationships/image" Target="../media/image131.png"/><Relationship Id="rId133" Type="http://schemas.openxmlformats.org/officeDocument/2006/relationships/image" Target="../media/image152.png"/><Relationship Id="rId154" Type="http://schemas.openxmlformats.org/officeDocument/2006/relationships/image" Target="../media/image173.png"/><Relationship Id="rId175" Type="http://schemas.openxmlformats.org/officeDocument/2006/relationships/image" Target="../media/image194.png"/><Relationship Id="rId340" Type="http://schemas.openxmlformats.org/officeDocument/2006/relationships/image" Target="../media/image359.png"/><Relationship Id="rId196" Type="http://schemas.openxmlformats.org/officeDocument/2006/relationships/image" Target="../media/image215.png"/><Relationship Id="rId200" Type="http://schemas.openxmlformats.org/officeDocument/2006/relationships/image" Target="../media/image219.png"/><Relationship Id="rId16" Type="http://schemas.openxmlformats.org/officeDocument/2006/relationships/image" Target="../media/image35.png"/><Relationship Id="rId221" Type="http://schemas.openxmlformats.org/officeDocument/2006/relationships/image" Target="../media/image240.png"/><Relationship Id="rId242" Type="http://schemas.openxmlformats.org/officeDocument/2006/relationships/image" Target="../media/image261.png"/><Relationship Id="rId263" Type="http://schemas.openxmlformats.org/officeDocument/2006/relationships/image" Target="../media/image282.png"/><Relationship Id="rId284" Type="http://schemas.openxmlformats.org/officeDocument/2006/relationships/image" Target="../media/image303.jpeg"/><Relationship Id="rId319" Type="http://schemas.openxmlformats.org/officeDocument/2006/relationships/image" Target="../media/image338.png"/><Relationship Id="rId37" Type="http://schemas.openxmlformats.org/officeDocument/2006/relationships/image" Target="../media/image56.png"/><Relationship Id="rId58" Type="http://schemas.openxmlformats.org/officeDocument/2006/relationships/image" Target="../media/image77.png"/><Relationship Id="rId79" Type="http://schemas.openxmlformats.org/officeDocument/2006/relationships/image" Target="../media/image98.png"/><Relationship Id="rId102" Type="http://schemas.openxmlformats.org/officeDocument/2006/relationships/image" Target="../media/image121.png"/><Relationship Id="rId123" Type="http://schemas.openxmlformats.org/officeDocument/2006/relationships/image" Target="../media/image142.png"/><Relationship Id="rId144" Type="http://schemas.openxmlformats.org/officeDocument/2006/relationships/image" Target="../media/image163.png"/><Relationship Id="rId330" Type="http://schemas.openxmlformats.org/officeDocument/2006/relationships/image" Target="../media/image349.png"/><Relationship Id="rId90" Type="http://schemas.openxmlformats.org/officeDocument/2006/relationships/image" Target="../media/image109.png"/><Relationship Id="rId165" Type="http://schemas.openxmlformats.org/officeDocument/2006/relationships/image" Target="../media/image184.png"/><Relationship Id="rId186" Type="http://schemas.openxmlformats.org/officeDocument/2006/relationships/image" Target="../media/image205.png"/><Relationship Id="rId351" Type="http://schemas.openxmlformats.org/officeDocument/2006/relationships/image" Target="../media/image370.png"/><Relationship Id="rId211" Type="http://schemas.openxmlformats.org/officeDocument/2006/relationships/image" Target="../media/image230.png"/><Relationship Id="rId232" Type="http://schemas.openxmlformats.org/officeDocument/2006/relationships/image" Target="../media/image251.png"/><Relationship Id="rId253" Type="http://schemas.openxmlformats.org/officeDocument/2006/relationships/image" Target="../media/image272.jpeg"/><Relationship Id="rId274" Type="http://schemas.openxmlformats.org/officeDocument/2006/relationships/image" Target="../media/image293.png"/><Relationship Id="rId295" Type="http://schemas.openxmlformats.org/officeDocument/2006/relationships/image" Target="../media/image314.png"/><Relationship Id="rId309" Type="http://schemas.openxmlformats.org/officeDocument/2006/relationships/image" Target="../media/image328.png"/><Relationship Id="rId27" Type="http://schemas.openxmlformats.org/officeDocument/2006/relationships/image" Target="../media/image46.png"/><Relationship Id="rId48" Type="http://schemas.openxmlformats.org/officeDocument/2006/relationships/image" Target="../media/image67.png"/><Relationship Id="rId69" Type="http://schemas.openxmlformats.org/officeDocument/2006/relationships/image" Target="../media/image88.png"/><Relationship Id="rId113" Type="http://schemas.openxmlformats.org/officeDocument/2006/relationships/image" Target="../media/image132.png"/><Relationship Id="rId134" Type="http://schemas.openxmlformats.org/officeDocument/2006/relationships/image" Target="../media/image153.png"/><Relationship Id="rId320" Type="http://schemas.openxmlformats.org/officeDocument/2006/relationships/image" Target="../media/image339.png"/><Relationship Id="rId80" Type="http://schemas.openxmlformats.org/officeDocument/2006/relationships/image" Target="../media/image99.png"/><Relationship Id="rId155" Type="http://schemas.openxmlformats.org/officeDocument/2006/relationships/image" Target="../media/image174.png"/><Relationship Id="rId176" Type="http://schemas.openxmlformats.org/officeDocument/2006/relationships/image" Target="../media/image195.png"/><Relationship Id="rId197" Type="http://schemas.openxmlformats.org/officeDocument/2006/relationships/image" Target="../media/image216.png"/><Relationship Id="rId341" Type="http://schemas.openxmlformats.org/officeDocument/2006/relationships/image" Target="../media/image360.png"/><Relationship Id="rId201" Type="http://schemas.openxmlformats.org/officeDocument/2006/relationships/image" Target="../media/image220.png"/><Relationship Id="rId222" Type="http://schemas.openxmlformats.org/officeDocument/2006/relationships/image" Target="../media/image241.png"/><Relationship Id="rId243" Type="http://schemas.openxmlformats.org/officeDocument/2006/relationships/image" Target="../media/image262.png"/><Relationship Id="rId264" Type="http://schemas.openxmlformats.org/officeDocument/2006/relationships/image" Target="../media/image283.png"/><Relationship Id="rId285" Type="http://schemas.openxmlformats.org/officeDocument/2006/relationships/image" Target="../media/image304.png"/><Relationship Id="rId17" Type="http://schemas.openxmlformats.org/officeDocument/2006/relationships/image" Target="../media/image36.png"/><Relationship Id="rId38" Type="http://schemas.openxmlformats.org/officeDocument/2006/relationships/image" Target="../media/image57.png"/><Relationship Id="rId59" Type="http://schemas.openxmlformats.org/officeDocument/2006/relationships/image" Target="../media/image78.png"/><Relationship Id="rId103" Type="http://schemas.openxmlformats.org/officeDocument/2006/relationships/image" Target="../media/image122.png"/><Relationship Id="rId124" Type="http://schemas.openxmlformats.org/officeDocument/2006/relationships/image" Target="../media/image143.png"/><Relationship Id="rId310" Type="http://schemas.openxmlformats.org/officeDocument/2006/relationships/image" Target="../media/image329.png"/><Relationship Id="rId70" Type="http://schemas.openxmlformats.org/officeDocument/2006/relationships/image" Target="../media/image89.png"/><Relationship Id="rId91" Type="http://schemas.openxmlformats.org/officeDocument/2006/relationships/image" Target="../media/image110.png"/><Relationship Id="rId145" Type="http://schemas.openxmlformats.org/officeDocument/2006/relationships/image" Target="../media/image164.png"/><Relationship Id="rId166" Type="http://schemas.openxmlformats.org/officeDocument/2006/relationships/image" Target="../media/image185.png"/><Relationship Id="rId187" Type="http://schemas.openxmlformats.org/officeDocument/2006/relationships/image" Target="../media/image206.png"/><Relationship Id="rId331" Type="http://schemas.openxmlformats.org/officeDocument/2006/relationships/image" Target="../media/image350.png"/><Relationship Id="rId352" Type="http://schemas.openxmlformats.org/officeDocument/2006/relationships/image" Target="../media/image371.png"/><Relationship Id="rId1" Type="http://schemas.openxmlformats.org/officeDocument/2006/relationships/slideLayout" Target="../slideLayouts/slideLayout17.xml"/><Relationship Id="rId212" Type="http://schemas.openxmlformats.org/officeDocument/2006/relationships/image" Target="../media/image231.png"/><Relationship Id="rId233" Type="http://schemas.openxmlformats.org/officeDocument/2006/relationships/image" Target="../media/image252.png"/><Relationship Id="rId254" Type="http://schemas.openxmlformats.org/officeDocument/2006/relationships/image" Target="../media/image273.jpeg"/><Relationship Id="rId28" Type="http://schemas.openxmlformats.org/officeDocument/2006/relationships/image" Target="../media/image47.png"/><Relationship Id="rId49" Type="http://schemas.openxmlformats.org/officeDocument/2006/relationships/image" Target="../media/image68.png"/><Relationship Id="rId114" Type="http://schemas.openxmlformats.org/officeDocument/2006/relationships/image" Target="../media/image133.png"/><Relationship Id="rId275" Type="http://schemas.openxmlformats.org/officeDocument/2006/relationships/image" Target="../media/image294.png"/><Relationship Id="rId296" Type="http://schemas.openxmlformats.org/officeDocument/2006/relationships/image" Target="../media/image315.jpeg"/><Relationship Id="rId300" Type="http://schemas.openxmlformats.org/officeDocument/2006/relationships/image" Target="../media/image319.png"/><Relationship Id="rId60" Type="http://schemas.openxmlformats.org/officeDocument/2006/relationships/image" Target="../media/image79.png"/><Relationship Id="rId81" Type="http://schemas.openxmlformats.org/officeDocument/2006/relationships/image" Target="../media/image100.png"/><Relationship Id="rId135" Type="http://schemas.openxmlformats.org/officeDocument/2006/relationships/image" Target="../media/image154.png"/><Relationship Id="rId156" Type="http://schemas.openxmlformats.org/officeDocument/2006/relationships/image" Target="../media/image175.png"/><Relationship Id="rId177" Type="http://schemas.openxmlformats.org/officeDocument/2006/relationships/image" Target="../media/image196.png"/><Relationship Id="rId198" Type="http://schemas.openxmlformats.org/officeDocument/2006/relationships/image" Target="../media/image217.png"/><Relationship Id="rId321" Type="http://schemas.openxmlformats.org/officeDocument/2006/relationships/image" Target="../media/image340.png"/><Relationship Id="rId342" Type="http://schemas.openxmlformats.org/officeDocument/2006/relationships/image" Target="../media/image361.png"/><Relationship Id="rId202" Type="http://schemas.openxmlformats.org/officeDocument/2006/relationships/image" Target="../media/image221.png"/><Relationship Id="rId223" Type="http://schemas.openxmlformats.org/officeDocument/2006/relationships/image" Target="../media/image242.png"/><Relationship Id="rId244" Type="http://schemas.openxmlformats.org/officeDocument/2006/relationships/image" Target="../media/image263.png"/><Relationship Id="rId18" Type="http://schemas.openxmlformats.org/officeDocument/2006/relationships/image" Target="../media/image37.png"/><Relationship Id="rId39" Type="http://schemas.openxmlformats.org/officeDocument/2006/relationships/image" Target="../media/image58.png"/><Relationship Id="rId265" Type="http://schemas.openxmlformats.org/officeDocument/2006/relationships/image" Target="../media/image284.png"/><Relationship Id="rId286" Type="http://schemas.openxmlformats.org/officeDocument/2006/relationships/image" Target="../media/image305.png"/><Relationship Id="rId50" Type="http://schemas.openxmlformats.org/officeDocument/2006/relationships/image" Target="../media/image69.png"/><Relationship Id="rId104" Type="http://schemas.openxmlformats.org/officeDocument/2006/relationships/image" Target="../media/image123.png"/><Relationship Id="rId125" Type="http://schemas.openxmlformats.org/officeDocument/2006/relationships/image" Target="../media/image144.png"/><Relationship Id="rId146" Type="http://schemas.openxmlformats.org/officeDocument/2006/relationships/image" Target="../media/image165.png"/><Relationship Id="rId167" Type="http://schemas.openxmlformats.org/officeDocument/2006/relationships/image" Target="../media/image186.png"/><Relationship Id="rId188" Type="http://schemas.openxmlformats.org/officeDocument/2006/relationships/image" Target="../media/image207.jpeg"/><Relationship Id="rId311" Type="http://schemas.openxmlformats.org/officeDocument/2006/relationships/image" Target="../media/image330.png"/><Relationship Id="rId332" Type="http://schemas.openxmlformats.org/officeDocument/2006/relationships/image" Target="../media/image351.png"/><Relationship Id="rId353" Type="http://schemas.openxmlformats.org/officeDocument/2006/relationships/image" Target="../media/image372.png"/><Relationship Id="rId71" Type="http://schemas.openxmlformats.org/officeDocument/2006/relationships/image" Target="../media/image90.png"/><Relationship Id="rId92" Type="http://schemas.openxmlformats.org/officeDocument/2006/relationships/image" Target="../media/image111.png"/><Relationship Id="rId213" Type="http://schemas.openxmlformats.org/officeDocument/2006/relationships/image" Target="../media/image232.png"/><Relationship Id="rId234" Type="http://schemas.openxmlformats.org/officeDocument/2006/relationships/image" Target="../media/image253.png"/><Relationship Id="rId2" Type="http://schemas.openxmlformats.org/officeDocument/2006/relationships/image" Target="../media/image24.png"/><Relationship Id="rId29" Type="http://schemas.openxmlformats.org/officeDocument/2006/relationships/image" Target="../media/image48.png"/><Relationship Id="rId255" Type="http://schemas.openxmlformats.org/officeDocument/2006/relationships/image" Target="../media/image274.jpeg"/><Relationship Id="rId276" Type="http://schemas.openxmlformats.org/officeDocument/2006/relationships/image" Target="../media/image295.png"/><Relationship Id="rId297" Type="http://schemas.openxmlformats.org/officeDocument/2006/relationships/image" Target="../media/image316.png"/><Relationship Id="rId40" Type="http://schemas.openxmlformats.org/officeDocument/2006/relationships/image" Target="../media/image59.png"/><Relationship Id="rId115" Type="http://schemas.openxmlformats.org/officeDocument/2006/relationships/image" Target="../media/image134.png"/><Relationship Id="rId136" Type="http://schemas.openxmlformats.org/officeDocument/2006/relationships/image" Target="../media/image155.png"/><Relationship Id="rId157" Type="http://schemas.openxmlformats.org/officeDocument/2006/relationships/image" Target="../media/image176.jpeg"/><Relationship Id="rId178" Type="http://schemas.openxmlformats.org/officeDocument/2006/relationships/image" Target="../media/image197.png"/><Relationship Id="rId301" Type="http://schemas.openxmlformats.org/officeDocument/2006/relationships/image" Target="../media/image320.png"/><Relationship Id="rId322" Type="http://schemas.openxmlformats.org/officeDocument/2006/relationships/image" Target="../media/image341.png"/><Relationship Id="rId343" Type="http://schemas.openxmlformats.org/officeDocument/2006/relationships/image" Target="../media/image362.png"/><Relationship Id="rId61" Type="http://schemas.openxmlformats.org/officeDocument/2006/relationships/image" Target="../media/image80.png"/><Relationship Id="rId82" Type="http://schemas.openxmlformats.org/officeDocument/2006/relationships/image" Target="../media/image101.png"/><Relationship Id="rId199" Type="http://schemas.openxmlformats.org/officeDocument/2006/relationships/image" Target="../media/image218.png"/><Relationship Id="rId203" Type="http://schemas.openxmlformats.org/officeDocument/2006/relationships/image" Target="../media/image222.png"/><Relationship Id="rId19" Type="http://schemas.openxmlformats.org/officeDocument/2006/relationships/image" Target="../media/image38.png"/><Relationship Id="rId224" Type="http://schemas.openxmlformats.org/officeDocument/2006/relationships/image" Target="../media/image243.png"/><Relationship Id="rId245" Type="http://schemas.openxmlformats.org/officeDocument/2006/relationships/image" Target="../media/image264.png"/><Relationship Id="rId266" Type="http://schemas.openxmlformats.org/officeDocument/2006/relationships/image" Target="../media/image285.jpeg"/><Relationship Id="rId287" Type="http://schemas.openxmlformats.org/officeDocument/2006/relationships/image" Target="../media/image306.png"/><Relationship Id="rId30" Type="http://schemas.openxmlformats.org/officeDocument/2006/relationships/image" Target="../media/image49.png"/><Relationship Id="rId105" Type="http://schemas.openxmlformats.org/officeDocument/2006/relationships/image" Target="../media/image124.png"/><Relationship Id="rId126" Type="http://schemas.openxmlformats.org/officeDocument/2006/relationships/image" Target="../media/image145.png"/><Relationship Id="rId147" Type="http://schemas.openxmlformats.org/officeDocument/2006/relationships/image" Target="../media/image166.png"/><Relationship Id="rId168" Type="http://schemas.openxmlformats.org/officeDocument/2006/relationships/image" Target="../media/image187.png"/><Relationship Id="rId312" Type="http://schemas.openxmlformats.org/officeDocument/2006/relationships/image" Target="../media/image331.jpeg"/><Relationship Id="rId333" Type="http://schemas.openxmlformats.org/officeDocument/2006/relationships/image" Target="../media/image352.png"/><Relationship Id="rId51" Type="http://schemas.openxmlformats.org/officeDocument/2006/relationships/image" Target="../media/image70.png"/><Relationship Id="rId72" Type="http://schemas.openxmlformats.org/officeDocument/2006/relationships/image" Target="../media/image91.png"/><Relationship Id="rId93" Type="http://schemas.openxmlformats.org/officeDocument/2006/relationships/image" Target="../media/image112.png"/><Relationship Id="rId189" Type="http://schemas.openxmlformats.org/officeDocument/2006/relationships/image" Target="../media/image208.png"/><Relationship Id="rId3" Type="http://schemas.openxmlformats.org/officeDocument/2006/relationships/image" Target="../media/image25.png"/><Relationship Id="rId214" Type="http://schemas.openxmlformats.org/officeDocument/2006/relationships/image" Target="../media/image233.png"/><Relationship Id="rId235" Type="http://schemas.openxmlformats.org/officeDocument/2006/relationships/image" Target="../media/image254.png"/><Relationship Id="rId256" Type="http://schemas.openxmlformats.org/officeDocument/2006/relationships/image" Target="../media/image275.png"/><Relationship Id="rId277" Type="http://schemas.openxmlformats.org/officeDocument/2006/relationships/image" Target="../media/image296.png"/><Relationship Id="rId298" Type="http://schemas.openxmlformats.org/officeDocument/2006/relationships/image" Target="../media/image317.jpeg"/><Relationship Id="rId116" Type="http://schemas.openxmlformats.org/officeDocument/2006/relationships/image" Target="../media/image135.png"/><Relationship Id="rId137" Type="http://schemas.openxmlformats.org/officeDocument/2006/relationships/image" Target="../media/image156.png"/><Relationship Id="rId158" Type="http://schemas.openxmlformats.org/officeDocument/2006/relationships/image" Target="../media/image177.png"/><Relationship Id="rId302" Type="http://schemas.openxmlformats.org/officeDocument/2006/relationships/image" Target="../media/image321.png"/><Relationship Id="rId323" Type="http://schemas.openxmlformats.org/officeDocument/2006/relationships/image" Target="../media/image342.jpeg"/><Relationship Id="rId344" Type="http://schemas.openxmlformats.org/officeDocument/2006/relationships/image" Target="../media/image363.png"/><Relationship Id="rId20" Type="http://schemas.openxmlformats.org/officeDocument/2006/relationships/image" Target="../media/image39.png"/><Relationship Id="rId41" Type="http://schemas.openxmlformats.org/officeDocument/2006/relationships/image" Target="../media/image60.png"/><Relationship Id="rId62" Type="http://schemas.openxmlformats.org/officeDocument/2006/relationships/image" Target="../media/image81.png"/><Relationship Id="rId83" Type="http://schemas.openxmlformats.org/officeDocument/2006/relationships/image" Target="../media/image102.png"/><Relationship Id="rId179" Type="http://schemas.openxmlformats.org/officeDocument/2006/relationships/image" Target="../media/image198.png"/><Relationship Id="rId190" Type="http://schemas.openxmlformats.org/officeDocument/2006/relationships/image" Target="../media/image209.png"/><Relationship Id="rId204" Type="http://schemas.openxmlformats.org/officeDocument/2006/relationships/image" Target="../media/image223.png"/><Relationship Id="rId225" Type="http://schemas.openxmlformats.org/officeDocument/2006/relationships/image" Target="../media/image244.png"/><Relationship Id="rId246" Type="http://schemas.openxmlformats.org/officeDocument/2006/relationships/image" Target="../media/image265.png"/><Relationship Id="rId267" Type="http://schemas.openxmlformats.org/officeDocument/2006/relationships/image" Target="../media/image286.png"/><Relationship Id="rId288" Type="http://schemas.openxmlformats.org/officeDocument/2006/relationships/image" Target="../media/image307.png"/><Relationship Id="rId106" Type="http://schemas.openxmlformats.org/officeDocument/2006/relationships/image" Target="../media/image125.png"/><Relationship Id="rId127" Type="http://schemas.openxmlformats.org/officeDocument/2006/relationships/image" Target="../media/image146.png"/><Relationship Id="rId313" Type="http://schemas.openxmlformats.org/officeDocument/2006/relationships/image" Target="../media/image332.png"/><Relationship Id="rId10" Type="http://schemas.openxmlformats.org/officeDocument/2006/relationships/image" Target="../media/image18.png"/><Relationship Id="rId31" Type="http://schemas.openxmlformats.org/officeDocument/2006/relationships/image" Target="../media/image50.png"/><Relationship Id="rId52" Type="http://schemas.openxmlformats.org/officeDocument/2006/relationships/image" Target="../media/image71.png"/><Relationship Id="rId73" Type="http://schemas.openxmlformats.org/officeDocument/2006/relationships/image" Target="../media/image92.png"/><Relationship Id="rId94" Type="http://schemas.openxmlformats.org/officeDocument/2006/relationships/image" Target="../media/image113.png"/><Relationship Id="rId148" Type="http://schemas.openxmlformats.org/officeDocument/2006/relationships/image" Target="../media/image167.png"/><Relationship Id="rId169" Type="http://schemas.openxmlformats.org/officeDocument/2006/relationships/image" Target="../media/image188.png"/><Relationship Id="rId334" Type="http://schemas.openxmlformats.org/officeDocument/2006/relationships/image" Target="../media/image353.png"/><Relationship Id="rId4" Type="http://schemas.openxmlformats.org/officeDocument/2006/relationships/image" Target="../media/image26.png"/><Relationship Id="rId180" Type="http://schemas.openxmlformats.org/officeDocument/2006/relationships/image" Target="../media/image199.png"/><Relationship Id="rId215" Type="http://schemas.openxmlformats.org/officeDocument/2006/relationships/image" Target="../media/image234.png"/><Relationship Id="rId236" Type="http://schemas.openxmlformats.org/officeDocument/2006/relationships/image" Target="../media/image255.png"/><Relationship Id="rId257" Type="http://schemas.openxmlformats.org/officeDocument/2006/relationships/image" Target="../media/image276.png"/><Relationship Id="rId278" Type="http://schemas.openxmlformats.org/officeDocument/2006/relationships/image" Target="../media/image297.png"/><Relationship Id="rId303" Type="http://schemas.openxmlformats.org/officeDocument/2006/relationships/image" Target="../media/image322.png"/><Relationship Id="rId42" Type="http://schemas.openxmlformats.org/officeDocument/2006/relationships/image" Target="../media/image61.png"/><Relationship Id="rId84" Type="http://schemas.openxmlformats.org/officeDocument/2006/relationships/image" Target="../media/image103.png"/><Relationship Id="rId138" Type="http://schemas.openxmlformats.org/officeDocument/2006/relationships/image" Target="../media/image157.png"/><Relationship Id="rId345" Type="http://schemas.openxmlformats.org/officeDocument/2006/relationships/image" Target="../media/image364.png"/><Relationship Id="rId191" Type="http://schemas.openxmlformats.org/officeDocument/2006/relationships/image" Target="../media/image210.png"/><Relationship Id="rId205" Type="http://schemas.openxmlformats.org/officeDocument/2006/relationships/image" Target="../media/image224.png"/><Relationship Id="rId247" Type="http://schemas.openxmlformats.org/officeDocument/2006/relationships/image" Target="../media/image266.png"/><Relationship Id="rId107" Type="http://schemas.openxmlformats.org/officeDocument/2006/relationships/image" Target="../media/image126.png"/><Relationship Id="rId289" Type="http://schemas.openxmlformats.org/officeDocument/2006/relationships/image" Target="../media/image308.jpeg"/><Relationship Id="rId11" Type="http://schemas.openxmlformats.org/officeDocument/2006/relationships/image" Target="../media/image20.png"/><Relationship Id="rId53" Type="http://schemas.openxmlformats.org/officeDocument/2006/relationships/image" Target="../media/image72.png"/><Relationship Id="rId149" Type="http://schemas.openxmlformats.org/officeDocument/2006/relationships/image" Target="../media/image168.png"/><Relationship Id="rId314" Type="http://schemas.openxmlformats.org/officeDocument/2006/relationships/image" Target="../media/image333.png"/><Relationship Id="rId95" Type="http://schemas.openxmlformats.org/officeDocument/2006/relationships/image" Target="../media/image114.png"/><Relationship Id="rId160" Type="http://schemas.openxmlformats.org/officeDocument/2006/relationships/image" Target="../media/image179.png"/><Relationship Id="rId216" Type="http://schemas.openxmlformats.org/officeDocument/2006/relationships/image" Target="../media/image235.png"/><Relationship Id="rId258" Type="http://schemas.openxmlformats.org/officeDocument/2006/relationships/image" Target="../media/image277.jpeg"/><Relationship Id="rId22" Type="http://schemas.openxmlformats.org/officeDocument/2006/relationships/image" Target="../media/image41.png"/><Relationship Id="rId64" Type="http://schemas.openxmlformats.org/officeDocument/2006/relationships/image" Target="../media/image83.png"/><Relationship Id="rId118" Type="http://schemas.openxmlformats.org/officeDocument/2006/relationships/image" Target="../media/image137.png"/><Relationship Id="rId325" Type="http://schemas.openxmlformats.org/officeDocument/2006/relationships/image" Target="../media/image344.png"/><Relationship Id="rId171" Type="http://schemas.openxmlformats.org/officeDocument/2006/relationships/image" Target="../media/image190.png"/><Relationship Id="rId227" Type="http://schemas.openxmlformats.org/officeDocument/2006/relationships/image" Target="../media/image246.png"/><Relationship Id="rId269" Type="http://schemas.openxmlformats.org/officeDocument/2006/relationships/image" Target="../media/image288.png"/><Relationship Id="rId33" Type="http://schemas.openxmlformats.org/officeDocument/2006/relationships/image" Target="../media/image52.png"/><Relationship Id="rId129" Type="http://schemas.openxmlformats.org/officeDocument/2006/relationships/image" Target="../media/image148.png"/><Relationship Id="rId280" Type="http://schemas.openxmlformats.org/officeDocument/2006/relationships/image" Target="../media/image299.png"/><Relationship Id="rId336" Type="http://schemas.openxmlformats.org/officeDocument/2006/relationships/image" Target="../media/image355.png"/><Relationship Id="rId75" Type="http://schemas.openxmlformats.org/officeDocument/2006/relationships/image" Target="../media/image94.png"/><Relationship Id="rId140" Type="http://schemas.openxmlformats.org/officeDocument/2006/relationships/image" Target="../media/image159.png"/><Relationship Id="rId182" Type="http://schemas.openxmlformats.org/officeDocument/2006/relationships/image" Target="../media/image201.png"/><Relationship Id="rId6" Type="http://schemas.openxmlformats.org/officeDocument/2006/relationships/image" Target="../media/image28.png"/><Relationship Id="rId238" Type="http://schemas.openxmlformats.org/officeDocument/2006/relationships/image" Target="../media/image257.png"/><Relationship Id="rId291" Type="http://schemas.openxmlformats.org/officeDocument/2006/relationships/image" Target="../media/image310.png"/><Relationship Id="rId305" Type="http://schemas.openxmlformats.org/officeDocument/2006/relationships/image" Target="../media/image324.png"/><Relationship Id="rId347" Type="http://schemas.openxmlformats.org/officeDocument/2006/relationships/image" Target="../media/image366.png"/><Relationship Id="rId44" Type="http://schemas.openxmlformats.org/officeDocument/2006/relationships/image" Target="../media/image63.png"/><Relationship Id="rId86" Type="http://schemas.openxmlformats.org/officeDocument/2006/relationships/image" Target="../media/image105.png"/><Relationship Id="rId151" Type="http://schemas.openxmlformats.org/officeDocument/2006/relationships/image" Target="../media/image170.png"/><Relationship Id="rId193" Type="http://schemas.openxmlformats.org/officeDocument/2006/relationships/image" Target="../media/image212.png"/><Relationship Id="rId207" Type="http://schemas.openxmlformats.org/officeDocument/2006/relationships/image" Target="../media/image226.png"/><Relationship Id="rId249" Type="http://schemas.openxmlformats.org/officeDocument/2006/relationships/image" Target="../media/image268.png"/><Relationship Id="rId13" Type="http://schemas.openxmlformats.org/officeDocument/2006/relationships/image" Target="../media/image19.png"/><Relationship Id="rId109" Type="http://schemas.openxmlformats.org/officeDocument/2006/relationships/image" Target="../media/image128.png"/><Relationship Id="rId260" Type="http://schemas.openxmlformats.org/officeDocument/2006/relationships/image" Target="../media/image279.png"/><Relationship Id="rId316" Type="http://schemas.openxmlformats.org/officeDocument/2006/relationships/image" Target="../media/image335.png"/><Relationship Id="rId55" Type="http://schemas.openxmlformats.org/officeDocument/2006/relationships/image" Target="../media/image74.png"/><Relationship Id="rId97" Type="http://schemas.openxmlformats.org/officeDocument/2006/relationships/image" Target="../media/image116.png"/><Relationship Id="rId120" Type="http://schemas.openxmlformats.org/officeDocument/2006/relationships/image" Target="../media/image139.png"/><Relationship Id="rId162" Type="http://schemas.openxmlformats.org/officeDocument/2006/relationships/image" Target="../media/image181.png"/><Relationship Id="rId218" Type="http://schemas.openxmlformats.org/officeDocument/2006/relationships/image" Target="../media/image237.png"/><Relationship Id="rId271" Type="http://schemas.openxmlformats.org/officeDocument/2006/relationships/image" Target="../media/image290.png"/><Relationship Id="rId24" Type="http://schemas.openxmlformats.org/officeDocument/2006/relationships/image" Target="../media/image43.png"/><Relationship Id="rId66" Type="http://schemas.openxmlformats.org/officeDocument/2006/relationships/image" Target="../media/image85.png"/><Relationship Id="rId131" Type="http://schemas.openxmlformats.org/officeDocument/2006/relationships/image" Target="../media/image150.png"/><Relationship Id="rId327" Type="http://schemas.openxmlformats.org/officeDocument/2006/relationships/image" Target="../media/image346.png"/><Relationship Id="rId173" Type="http://schemas.openxmlformats.org/officeDocument/2006/relationships/image" Target="../media/image192.png"/><Relationship Id="rId229" Type="http://schemas.openxmlformats.org/officeDocument/2006/relationships/image" Target="../media/image248.png"/><Relationship Id="rId240" Type="http://schemas.openxmlformats.org/officeDocument/2006/relationships/image" Target="../media/image259.png"/><Relationship Id="rId35" Type="http://schemas.openxmlformats.org/officeDocument/2006/relationships/image" Target="../media/image54.png"/><Relationship Id="rId77" Type="http://schemas.openxmlformats.org/officeDocument/2006/relationships/image" Target="../media/image96.png"/><Relationship Id="rId100" Type="http://schemas.openxmlformats.org/officeDocument/2006/relationships/image" Target="../media/image119.png"/><Relationship Id="rId282" Type="http://schemas.openxmlformats.org/officeDocument/2006/relationships/image" Target="../media/image301.jpeg"/><Relationship Id="rId338" Type="http://schemas.openxmlformats.org/officeDocument/2006/relationships/image" Target="../media/image357.jpeg"/><Relationship Id="rId8" Type="http://schemas.openxmlformats.org/officeDocument/2006/relationships/image" Target="../media/image30.png"/><Relationship Id="rId142" Type="http://schemas.openxmlformats.org/officeDocument/2006/relationships/image" Target="../media/image161.png"/><Relationship Id="rId184" Type="http://schemas.openxmlformats.org/officeDocument/2006/relationships/image" Target="../media/image20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Work automation </a:t>
            </a:r>
            <a:br>
              <a:rPr kumimoji="1" lang="en-US" altLang="ja-JP" dirty="0"/>
            </a:br>
            <a:r>
              <a:rPr kumimoji="1" lang="en-US" altLang="ja-JP" dirty="0"/>
              <a:t>with Power Automate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Tomoyuki Obi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608357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On-</a:t>
            </a:r>
            <a:r>
              <a:rPr kumimoji="1" lang="en-US" altLang="ja-JP" dirty="0" err="1"/>
              <a:t>premiss</a:t>
            </a:r>
            <a:r>
              <a:rPr kumimoji="1" lang="en-US" altLang="ja-JP" dirty="0"/>
              <a:t> Data Gateway</a:t>
            </a:r>
          </a:p>
        </p:txBody>
      </p:sp>
      <p:grpSp>
        <p:nvGrpSpPr>
          <p:cNvPr id="15" name="グループ化 14"/>
          <p:cNvGrpSpPr/>
          <p:nvPr/>
        </p:nvGrpSpPr>
        <p:grpSpPr>
          <a:xfrm>
            <a:off x="2904315" y="1827945"/>
            <a:ext cx="6383371" cy="2728991"/>
            <a:chOff x="2674854" y="1827945"/>
            <a:chExt cx="6383371" cy="2728991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849" y="2755528"/>
              <a:ext cx="780291" cy="780291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849" y="1827945"/>
              <a:ext cx="780291" cy="780291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7934" y="2245439"/>
              <a:ext cx="780291" cy="780291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763" y="1911870"/>
              <a:ext cx="780291" cy="780291"/>
            </a:xfrm>
            <a:prstGeom prst="rect">
              <a:avLst/>
            </a:prstGeom>
          </p:spPr>
        </p:pic>
        <p:sp>
          <p:nvSpPr>
            <p:cNvPr id="11" name="テキスト ボックス 10"/>
            <p:cNvSpPr txBox="1"/>
            <p:nvPr/>
          </p:nvSpPr>
          <p:spPr>
            <a:xfrm>
              <a:off x="4194519" y="3725939"/>
              <a:ext cx="39586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err="1"/>
                <a:t>OnPremiss</a:t>
              </a:r>
              <a:r>
                <a:rPr lang="en-US" altLang="ja-JP" sz="2400" dirty="0"/>
                <a:t> Data Gateway</a:t>
              </a:r>
            </a:p>
            <a:p>
              <a:r>
                <a:rPr lang="en-US" altLang="ja-JP" sz="2400" dirty="0"/>
                <a:t>(</a:t>
              </a:r>
              <a:r>
                <a:rPr lang="en-US" altLang="ja-JP" sz="2400" dirty="0" err="1"/>
                <a:t>ServiceBus</a:t>
              </a:r>
              <a:r>
                <a:rPr lang="en-US" altLang="ja-JP" sz="2400" dirty="0"/>
                <a:t> – Queue)</a:t>
              </a:r>
              <a:endParaRPr lang="ja-JP" altLang="en-US" sz="2400" dirty="0"/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4854" y="2791295"/>
              <a:ext cx="781200" cy="5917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右矢印 12"/>
            <p:cNvSpPr/>
            <p:nvPr/>
          </p:nvSpPr>
          <p:spPr>
            <a:xfrm>
              <a:off x="3614087" y="2460781"/>
              <a:ext cx="1704728" cy="3496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右矢印 13"/>
            <p:cNvSpPr/>
            <p:nvPr/>
          </p:nvSpPr>
          <p:spPr>
            <a:xfrm rot="10800000">
              <a:off x="6448410" y="2460781"/>
              <a:ext cx="1704728" cy="3496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215870" y="4556936"/>
            <a:ext cx="6939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インストールされた</a:t>
            </a:r>
            <a:r>
              <a:rPr kumimoji="1" lang="en-US" altLang="ja-JP" sz="2400" dirty="0"/>
              <a:t>PC</a:t>
            </a:r>
            <a:r>
              <a:rPr kumimoji="1" lang="ja-JP" altLang="en-US" sz="2400" dirty="0"/>
              <a:t>は</a:t>
            </a:r>
            <a:endParaRPr kumimoji="1" lang="en-US" altLang="ja-JP" sz="2400" dirty="0"/>
          </a:p>
          <a:p>
            <a:r>
              <a:rPr kumimoji="1" lang="en-US" altLang="ja-JP" sz="2400" dirty="0" err="1"/>
              <a:t>ServiceBu</a:t>
            </a:r>
            <a:r>
              <a:rPr kumimoji="1" lang="en-US" altLang="ja-JP" sz="2400" dirty="0"/>
              <a:t> </a:t>
            </a:r>
            <a:r>
              <a:rPr kumimoji="1" lang="ja-JP" altLang="en-US" sz="2400" dirty="0"/>
              <a:t>にアクセスしデータやコマンドを取得</a:t>
            </a:r>
            <a:endParaRPr kumimoji="1" lang="en-US" altLang="ja-JP" sz="2400" dirty="0"/>
          </a:p>
          <a:p>
            <a:r>
              <a:rPr lang="en-US" altLang="ja-JP" sz="2400" dirty="0"/>
              <a:t>PC </a:t>
            </a:r>
            <a:r>
              <a:rPr lang="ja-JP" altLang="en-US" sz="2400" dirty="0"/>
              <a:t>にアクセスは行われない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9726225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63353" y="190503"/>
            <a:ext cx="922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 Automate</a:t>
            </a:r>
            <a:r>
              <a:rPr lang="en-US" altLang="ja-JP" sz="3600" dirty="0"/>
              <a:t> </a:t>
            </a:r>
            <a:r>
              <a:rPr lang="ja-JP" altLang="en-US" sz="3600" dirty="0"/>
              <a:t>料金プラン</a:t>
            </a:r>
          </a:p>
        </p:txBody>
      </p:sp>
      <p:sp>
        <p:nvSpPr>
          <p:cNvPr id="5" name="角丸四角形 4"/>
          <p:cNvSpPr/>
          <p:nvPr/>
        </p:nvSpPr>
        <p:spPr>
          <a:xfrm>
            <a:off x="352086" y="1084189"/>
            <a:ext cx="5736198" cy="2249320"/>
          </a:xfrm>
          <a:prstGeom prst="roundRect">
            <a:avLst>
              <a:gd name="adj" fmla="val 500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352086" y="3425682"/>
            <a:ext cx="5736198" cy="2249320"/>
          </a:xfrm>
          <a:prstGeom prst="roundRect">
            <a:avLst>
              <a:gd name="adj" fmla="val 500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6982" y="126347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</a:rPr>
              <a:t>ユーザーライセンス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71329" y="356029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</a:rPr>
              <a:t>フローライセンス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30120" y="4186455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フロー単位だけど実際は企業・部署単位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391045" y="1254437"/>
            <a:ext cx="1326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</a:rPr>
              <a:t>$15/</a:t>
            </a:r>
            <a:r>
              <a:rPr lang="ja-JP" altLang="en-US" sz="2800" dirty="0">
                <a:solidFill>
                  <a:schemeClr val="bg1"/>
                </a:solidFill>
              </a:rPr>
              <a:t>月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13157" y="3542511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</a:rPr>
              <a:t>$500/</a:t>
            </a:r>
            <a:r>
              <a:rPr lang="ja-JP" altLang="en-US" sz="2800" dirty="0">
                <a:solidFill>
                  <a:schemeClr val="bg1"/>
                </a:solidFill>
              </a:rPr>
              <a:t>月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5188" y="4525762"/>
            <a:ext cx="453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ユーザー数無制限</a:t>
            </a:r>
            <a:r>
              <a:rPr lang="en-US" altLang="ja-JP" dirty="0">
                <a:solidFill>
                  <a:schemeClr val="bg1"/>
                </a:solidFill>
              </a:rPr>
              <a:t>/</a:t>
            </a:r>
            <a:r>
              <a:rPr lang="ja-JP" altLang="en-US" dirty="0">
                <a:solidFill>
                  <a:schemeClr val="bg1"/>
                </a:solidFill>
              </a:rPr>
              <a:t>実行可能</a:t>
            </a:r>
            <a:r>
              <a:rPr lang="en-US" altLang="ja-JP" dirty="0">
                <a:solidFill>
                  <a:schemeClr val="bg1"/>
                </a:solidFill>
              </a:rPr>
              <a:t>Flow</a:t>
            </a:r>
            <a:r>
              <a:rPr lang="ja-JP" altLang="en-US" dirty="0">
                <a:solidFill>
                  <a:schemeClr val="bg1"/>
                </a:solidFill>
              </a:rPr>
              <a:t>数が </a:t>
            </a:r>
            <a:r>
              <a:rPr lang="en-US" altLang="ja-JP" dirty="0">
                <a:solidFill>
                  <a:schemeClr val="bg1"/>
                </a:solidFill>
              </a:rPr>
              <a:t>5 </a:t>
            </a:r>
            <a:r>
              <a:rPr lang="ja-JP" altLang="en-US" dirty="0">
                <a:solidFill>
                  <a:schemeClr val="bg1"/>
                </a:solidFill>
              </a:rPr>
              <a:t>個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381071" y="5250577"/>
            <a:ext cx="447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実行可能</a:t>
            </a:r>
            <a:r>
              <a:rPr lang="en-US" altLang="ja-JP" dirty="0">
                <a:solidFill>
                  <a:schemeClr val="bg1"/>
                </a:solidFill>
              </a:rPr>
              <a:t>Flow</a:t>
            </a:r>
            <a:r>
              <a:rPr lang="ja-JP" altLang="en-US" dirty="0">
                <a:solidFill>
                  <a:schemeClr val="bg1"/>
                </a:solidFill>
              </a:rPr>
              <a:t>数の追加は </a:t>
            </a:r>
            <a:r>
              <a:rPr lang="en-US" altLang="ja-JP" dirty="0">
                <a:solidFill>
                  <a:schemeClr val="bg1"/>
                </a:solidFill>
              </a:rPr>
              <a:t>1 Flow $100/</a:t>
            </a:r>
            <a:r>
              <a:rPr lang="ja-JP" altLang="en-US" dirty="0">
                <a:solidFill>
                  <a:schemeClr val="bg1"/>
                </a:solidFill>
              </a:rPr>
              <a:t>月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34888" y="1855374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API Limit +5000/user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80627" y="4877128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API Limit +15000/Flow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497460" y="836834"/>
            <a:ext cx="4905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Power Automate </a:t>
            </a:r>
            <a:r>
              <a:rPr lang="ja-JP" altLang="en-US" sz="2000" dirty="0"/>
              <a:t>の全ての機能が利用可能</a:t>
            </a:r>
            <a:endParaRPr kumimoji="1" lang="ja-JP" altLang="en-US" sz="20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497460" y="1310546"/>
            <a:ext cx="5168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24 </a:t>
            </a:r>
            <a:r>
              <a:rPr kumimoji="1" lang="ja-JP" altLang="en-US" sz="2000" dirty="0"/>
              <a:t>時間単位での </a:t>
            </a:r>
            <a:r>
              <a:rPr kumimoji="1" lang="en-US" altLang="ja-JP" sz="2000" dirty="0"/>
              <a:t>API </a:t>
            </a:r>
            <a:r>
              <a:rPr kumimoji="1" lang="ja-JP" altLang="en-US" sz="2000" dirty="0"/>
              <a:t>呼び出し数制限が追加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496027" y="3260725"/>
            <a:ext cx="5525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Power Automate</a:t>
            </a:r>
            <a:r>
              <a:rPr kumimoji="1" lang="en-US" altLang="ja-JP" sz="2000" dirty="0"/>
              <a:t> </a:t>
            </a:r>
            <a:r>
              <a:rPr kumimoji="1" lang="ja-JP" altLang="en-US" sz="2000" dirty="0"/>
              <a:t>の </a:t>
            </a:r>
            <a:r>
              <a:rPr kumimoji="1" lang="en-US" altLang="ja-JP" sz="2000" dirty="0"/>
              <a:t>1 </a:t>
            </a:r>
            <a:r>
              <a:rPr kumimoji="1" lang="ja-JP" altLang="en-US" sz="2000" dirty="0"/>
              <a:t>アクション ≒</a:t>
            </a:r>
            <a:r>
              <a:rPr kumimoji="1" lang="en-US" altLang="ja-JP" sz="2000" dirty="0"/>
              <a:t> 1 Call </a:t>
            </a:r>
            <a:r>
              <a:rPr lang="ja-JP" altLang="en-US" sz="2000" dirty="0"/>
              <a:t>換算</a:t>
            </a:r>
            <a:endParaRPr kumimoji="1" lang="ja-JP" altLang="en-US" sz="2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496027" y="1797309"/>
            <a:ext cx="5044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API Limit </a:t>
            </a:r>
            <a:r>
              <a:rPr lang="ja-JP" altLang="en-US" sz="2000" dirty="0"/>
              <a:t>はユーザー</a:t>
            </a:r>
            <a:r>
              <a:rPr lang="en-US" altLang="ja-JP" sz="2000" dirty="0"/>
              <a:t>/</a:t>
            </a:r>
            <a:r>
              <a:rPr lang="ja-JP" altLang="en-US" sz="2000" dirty="0"/>
              <a:t>ワークフロー</a:t>
            </a:r>
            <a:r>
              <a:rPr lang="en-US" altLang="ja-JP" sz="2000" dirty="0"/>
              <a:t> </a:t>
            </a:r>
            <a:r>
              <a:rPr lang="ja-JP" altLang="en-US" sz="2000" dirty="0"/>
              <a:t>単位で</a:t>
            </a:r>
            <a:br>
              <a:rPr lang="en-US" altLang="ja-JP" sz="2000" dirty="0"/>
            </a:br>
            <a:r>
              <a:rPr lang="ja-JP" altLang="en-US" sz="2000" dirty="0"/>
              <a:t>計測・適用</a:t>
            </a:r>
            <a:endParaRPr kumimoji="1" lang="ja-JP" altLang="en-US" sz="20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802637" y="2484606"/>
            <a:ext cx="45448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ユーザーライセンスがあればそちらで</a:t>
            </a:r>
            <a:endParaRPr kumimoji="1" lang="en-US" altLang="ja-JP" sz="2000" dirty="0"/>
          </a:p>
          <a:p>
            <a:r>
              <a:rPr lang="ja-JP" altLang="en-US" sz="2000" dirty="0"/>
              <a:t>なければフロー単位でカウントされる</a:t>
            </a:r>
            <a:endParaRPr kumimoji="1" lang="ja-JP" altLang="en-US" sz="20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591079" y="4485814"/>
            <a:ext cx="54312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旧プランは現在の有効期限まで利用可能</a:t>
            </a:r>
            <a:endParaRPr kumimoji="1" lang="en-US" altLang="ja-JP" sz="2000" dirty="0"/>
          </a:p>
          <a:p>
            <a:r>
              <a:rPr lang="ja-JP" altLang="en-US" sz="2000" dirty="0"/>
              <a:t>一部コネクタの </a:t>
            </a:r>
            <a:r>
              <a:rPr lang="en-US" altLang="ja-JP" sz="2000" dirty="0"/>
              <a:t>Premium </a:t>
            </a:r>
            <a:r>
              <a:rPr lang="ja-JP" altLang="en-US" sz="2000" dirty="0"/>
              <a:t>化の影響緩和として</a:t>
            </a:r>
            <a:endParaRPr lang="en-US" altLang="ja-JP" sz="2000" dirty="0"/>
          </a:p>
          <a:p>
            <a:r>
              <a:rPr kumimoji="1" lang="en-US" altLang="ja-JP" sz="2000" dirty="0"/>
              <a:t>2024</a:t>
            </a:r>
            <a:r>
              <a:rPr kumimoji="1" lang="ja-JP" altLang="en-US" sz="2000" dirty="0"/>
              <a:t>年まではそのまま利用可能</a:t>
            </a:r>
          </a:p>
        </p:txBody>
      </p:sp>
    </p:spTree>
    <p:extLst>
      <p:ext uri="{BB962C8B-B14F-4D97-AF65-F5344CB8AC3E}">
        <p14:creationId xmlns:p14="http://schemas.microsoft.com/office/powerpoint/2010/main" val="150562101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329527"/>
              </p:ext>
            </p:extLst>
          </p:nvPr>
        </p:nvGraphicFramePr>
        <p:xfrm>
          <a:off x="1966097" y="2210714"/>
          <a:ext cx="8128000" cy="26225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1605494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2494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ライセンス種類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ユーザーごとの追加 </a:t>
                      </a:r>
                      <a:r>
                        <a:rPr kumimoji="1" lang="en-US" altLang="ja-JP" dirty="0"/>
                        <a:t>API Limit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73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Dynamics 365 Enterprise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2400" u="none" strike="noStrike" dirty="0">
                          <a:effectLst/>
                        </a:rPr>
                        <a:t>20,000</a:t>
                      </a:r>
                      <a:endParaRPr lang="en-US" altLang="ja-JP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6685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Dynamics 365 Professional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2400" u="none" strike="noStrike" dirty="0">
                          <a:effectLst/>
                        </a:rPr>
                        <a:t>10,000</a:t>
                      </a:r>
                      <a:endParaRPr lang="en-US" altLang="ja-JP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036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600" u="none" strike="noStrike" dirty="0">
                          <a:effectLst/>
                        </a:rPr>
                        <a:t>Dynamics 365</a:t>
                      </a:r>
                      <a:r>
                        <a:rPr lang="ja-JP" altLang="en-US" sz="1600" u="none" strike="noStrike" dirty="0">
                          <a:effectLst/>
                        </a:rPr>
                        <a:t>チームメンバー</a:t>
                      </a:r>
                      <a:endParaRPr lang="ja-JP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2400" u="none" strike="noStrike" dirty="0">
                          <a:effectLst/>
                        </a:rPr>
                        <a:t>5,000</a:t>
                      </a:r>
                      <a:endParaRPr lang="en-US" altLang="ja-JP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0632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600" u="none" strike="noStrike" dirty="0">
                          <a:effectLst/>
                        </a:rPr>
                        <a:t>ユーザープランごとの</a:t>
                      </a:r>
                      <a:r>
                        <a:rPr lang="en-US" altLang="ja-JP" sz="1600" u="none" strike="noStrike" dirty="0">
                          <a:effectLst/>
                        </a:rPr>
                        <a:t>Power Apps </a:t>
                      </a:r>
                      <a:endParaRPr lang="en-US" altLang="ja-JP" sz="16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2400" u="none" strike="noStrike" dirty="0">
                          <a:effectLst/>
                        </a:rPr>
                        <a:t>5,000</a:t>
                      </a:r>
                      <a:endParaRPr lang="en-US" altLang="ja-JP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5711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600" u="none" strike="noStrike" dirty="0">
                          <a:effectLst/>
                        </a:rPr>
                        <a:t>ユーザープランごとの</a:t>
                      </a:r>
                      <a:r>
                        <a:rPr lang="en-US" altLang="ja-JP" sz="1600" u="none" strike="noStrike" dirty="0">
                          <a:effectLst/>
                        </a:rPr>
                        <a:t>Power Automate</a:t>
                      </a:r>
                      <a:endParaRPr lang="en-US" altLang="ja-JP" sz="16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2400" u="none" strike="noStrike" dirty="0">
                          <a:effectLst/>
                        </a:rPr>
                        <a:t>5,000</a:t>
                      </a:r>
                      <a:endParaRPr lang="en-US" altLang="ja-JP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4296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Office 365 </a:t>
                      </a:r>
                      <a:r>
                        <a:rPr lang="ja-JP" altLang="en-US" sz="1600" u="none" strike="noStrike" dirty="0">
                          <a:effectLst/>
                        </a:rPr>
                        <a:t>ライセンス</a:t>
                      </a:r>
                      <a:endParaRPr lang="ja-JP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2400" u="none" strike="noStrike" dirty="0">
                          <a:effectLst/>
                        </a:rPr>
                        <a:t>2,000</a:t>
                      </a:r>
                      <a:endParaRPr lang="en-US" altLang="ja-JP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6115793"/>
                  </a:ext>
                </a:extLst>
              </a:tr>
            </a:tbl>
          </a:graphicData>
        </a:graphic>
      </p:graphicFrame>
      <p:sp>
        <p:nvSpPr>
          <p:cNvPr id="3" name="テキスト ボックス 2"/>
          <p:cNvSpPr txBox="1"/>
          <p:nvPr/>
        </p:nvSpPr>
        <p:spPr>
          <a:xfrm>
            <a:off x="244530" y="104591"/>
            <a:ext cx="2521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API Limit </a:t>
            </a:r>
            <a:r>
              <a:rPr lang="ja-JP" altLang="en-US" sz="2800" dirty="0"/>
              <a:t>一覧</a:t>
            </a:r>
            <a:endParaRPr kumimoji="1" lang="ja-JP" altLang="en-US" sz="28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246013"/>
              </p:ext>
            </p:extLst>
          </p:nvPr>
        </p:nvGraphicFramePr>
        <p:xfrm>
          <a:off x="1966097" y="5048649"/>
          <a:ext cx="8128000" cy="7461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1605494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2494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ライセンス種類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追加 </a:t>
                      </a:r>
                      <a:r>
                        <a:rPr kumimoji="1" lang="en-US" altLang="ja-JP" dirty="0"/>
                        <a:t>API Limit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73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Per Flow License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2400" u="none" strike="noStrike" dirty="0">
                          <a:effectLst/>
                        </a:rPr>
                        <a:t>15,000</a:t>
                      </a:r>
                      <a:endParaRPr lang="en-US" altLang="ja-JP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6685287"/>
                  </a:ext>
                </a:extLst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755135" y="627811"/>
            <a:ext cx="589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API Limit </a:t>
            </a:r>
            <a:r>
              <a:rPr lang="ja-JP" altLang="en-US" dirty="0"/>
              <a:t>は </a:t>
            </a:r>
            <a:r>
              <a:rPr lang="en-US" altLang="ja-JP" dirty="0"/>
              <a:t>1 </a:t>
            </a:r>
            <a:r>
              <a:rPr lang="ja-JP" altLang="en-US" dirty="0"/>
              <a:t>日（</a:t>
            </a:r>
            <a:r>
              <a:rPr lang="en-US" altLang="ja-JP" dirty="0"/>
              <a:t>24</a:t>
            </a:r>
            <a:r>
              <a:rPr lang="ja-JP" altLang="en-US" dirty="0"/>
              <a:t>時間）における呼び出し回数制限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55135" y="94644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基本はユーザー単位での適用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55135" y="1282580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ユーザーが複数ライセンスを所持する場合は合算値で適用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755135" y="1634419"/>
            <a:ext cx="5726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$50/月で 10000回</a:t>
            </a:r>
            <a:r>
              <a:rPr lang="en-US" altLang="ja-JP" dirty="0"/>
              <a:t>/</a:t>
            </a:r>
            <a:r>
              <a:rPr lang="ja-JP" altLang="en-US" dirty="0"/>
              <a:t>日 の呼び出し容量を追加購入可能</a:t>
            </a:r>
          </a:p>
        </p:txBody>
      </p:sp>
    </p:spTree>
    <p:extLst>
      <p:ext uri="{BB962C8B-B14F-4D97-AF65-F5344CB8AC3E}">
        <p14:creationId xmlns:p14="http://schemas.microsoft.com/office/powerpoint/2010/main" val="342026933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How to Work Automation</a:t>
            </a:r>
            <a:br>
              <a:rPr kumimoji="1" lang="en-US" altLang="ja-JP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284743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63353" y="190503"/>
            <a:ext cx="922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今回のデモ シナリオ</a:t>
            </a:r>
            <a:endParaRPr lang="ja-JP" alt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61884" y="1002028"/>
            <a:ext cx="104519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小規模なオンラインストアを経営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店舗</a:t>
            </a:r>
            <a:r>
              <a:rPr lang="en-US" altLang="ja-JP" sz="2800" dirty="0"/>
              <a:t>Web</a:t>
            </a:r>
            <a:r>
              <a:rPr lang="ja-JP" altLang="en-US" sz="2800" dirty="0"/>
              <a:t>サイト上で注文を受けると担当者にメールされる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メール内容を台帳に転記。以後は台帳上で管理する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受注後の出荷作業を手作業で行っている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出荷当日に問い合わせ番号をお客様へメール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多い時でも </a:t>
            </a:r>
            <a:r>
              <a:rPr lang="en-US" altLang="ja-JP" sz="2800" dirty="0"/>
              <a:t>1 </a:t>
            </a:r>
            <a:r>
              <a:rPr lang="ja-JP" altLang="en-US" sz="2800" dirty="0"/>
              <a:t>日 </a:t>
            </a:r>
            <a:r>
              <a:rPr lang="en-US" altLang="ja-JP" sz="2800" dirty="0"/>
              <a:t>10 </a:t>
            </a:r>
            <a:r>
              <a:rPr lang="ja-JP" altLang="en-US" sz="2800" dirty="0"/>
              <a:t>件程度の出荷作業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お客様へ商品が着荷したかを日々確認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着荷が確認出来たらありがとうございますメールを送信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57" y="4706652"/>
            <a:ext cx="780290" cy="7802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63" y="4706652"/>
            <a:ext cx="780290" cy="780290"/>
          </a:xfrm>
          <a:prstGeom prst="rect">
            <a:avLst/>
          </a:prstGeom>
        </p:spPr>
      </p:pic>
      <p:pic>
        <p:nvPicPr>
          <p:cNvPr id="1026" name="Picture 2" descr="台車を押す配達員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008" y="4569791"/>
            <a:ext cx="1054009" cy="105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右矢印 6"/>
          <p:cNvSpPr/>
          <p:nvPr/>
        </p:nvSpPr>
        <p:spPr>
          <a:xfrm>
            <a:off x="2943455" y="4911602"/>
            <a:ext cx="598032" cy="37038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>
            <a:off x="4695661" y="4914025"/>
            <a:ext cx="598032" cy="37038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/>
          <p:cNvSpPr/>
          <p:nvPr/>
        </p:nvSpPr>
        <p:spPr>
          <a:xfrm>
            <a:off x="6402976" y="4911602"/>
            <a:ext cx="598032" cy="37038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歓喜する人のピクト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280" y="4657606"/>
            <a:ext cx="917151" cy="9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右矢印 11"/>
          <p:cNvSpPr/>
          <p:nvPr/>
        </p:nvSpPr>
        <p:spPr>
          <a:xfrm>
            <a:off x="8130253" y="4911602"/>
            <a:ext cx="1578027" cy="37038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グラフィックス 4" descr="封筒">
            <a:extLst>
              <a:ext uri="{FF2B5EF4-FFF2-40B4-BE49-F238E27FC236}">
                <a16:creationId xmlns:a16="http://schemas.microsoft.com/office/drawing/2014/main" id="{7AFC471D-4125-4D98-BB14-DA8710066E5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3700" y="4657606"/>
            <a:ext cx="914400" cy="914400"/>
          </a:xfrm>
          <a:prstGeom prst="rect">
            <a:avLst/>
          </a:prstGeom>
        </p:spPr>
      </p:pic>
      <p:pic>
        <p:nvPicPr>
          <p:cNvPr id="14" name="グラフィックス 4" descr="封筒">
            <a:extLst>
              <a:ext uri="{FF2B5EF4-FFF2-40B4-BE49-F238E27FC236}">
                <a16:creationId xmlns:a16="http://schemas.microsoft.com/office/drawing/2014/main" id="{7AFC471D-4125-4D98-BB14-DA8710066E5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4865" y="50297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5227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63353" y="190503"/>
            <a:ext cx="922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業務自動化を考える</a:t>
            </a:r>
            <a:r>
              <a:rPr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-1</a:t>
            </a:r>
            <a:endParaRPr lang="ja-JP" altLang="en-US" sz="3600" dirty="0"/>
          </a:p>
        </p:txBody>
      </p:sp>
      <p:grpSp>
        <p:nvGrpSpPr>
          <p:cNvPr id="25" name="グループ化 24"/>
          <p:cNvGrpSpPr/>
          <p:nvPr/>
        </p:nvGrpSpPr>
        <p:grpSpPr>
          <a:xfrm>
            <a:off x="4004506" y="3131591"/>
            <a:ext cx="4182988" cy="2426833"/>
            <a:chOff x="3192474" y="4322717"/>
            <a:chExt cx="4182988" cy="2426833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2474" y="4343444"/>
              <a:ext cx="780290" cy="780290"/>
            </a:xfrm>
            <a:prstGeom prst="rect">
              <a:avLst/>
            </a:prstGeom>
          </p:spPr>
        </p:pic>
        <p:sp>
          <p:nvSpPr>
            <p:cNvPr id="17" name="右矢印 16"/>
            <p:cNvSpPr/>
            <p:nvPr/>
          </p:nvSpPr>
          <p:spPr>
            <a:xfrm>
              <a:off x="4035465" y="4576713"/>
              <a:ext cx="598032" cy="37038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8" name="グラフィックス 4" descr="封筒">
              <a:extLst>
                <a:ext uri="{FF2B5EF4-FFF2-40B4-BE49-F238E27FC236}">
                  <a16:creationId xmlns:a16="http://schemas.microsoft.com/office/drawing/2014/main" id="{7AFC471D-4125-4D98-BB14-DA8710066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65710" y="4322717"/>
              <a:ext cx="914400" cy="914400"/>
            </a:xfrm>
            <a:prstGeom prst="rect">
              <a:avLst/>
            </a:prstGeom>
          </p:spPr>
        </p:pic>
        <p:sp>
          <p:nvSpPr>
            <p:cNvPr id="19" name="右矢印 18"/>
            <p:cNvSpPr/>
            <p:nvPr/>
          </p:nvSpPr>
          <p:spPr>
            <a:xfrm>
              <a:off x="5821034" y="4594722"/>
              <a:ext cx="598032" cy="37038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61250" y1="50000" x2="61250" y2="5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638" y="5835150"/>
              <a:ext cx="988541" cy="914400"/>
            </a:xfrm>
            <a:prstGeom prst="rect">
              <a:avLst/>
            </a:prstGeom>
          </p:spPr>
        </p:pic>
        <p:sp>
          <p:nvSpPr>
            <p:cNvPr id="21" name="右矢印 20"/>
            <p:cNvSpPr/>
            <p:nvPr/>
          </p:nvSpPr>
          <p:spPr>
            <a:xfrm rot="16200000">
              <a:off x="4923893" y="5350939"/>
              <a:ext cx="598032" cy="37038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5172" y="4322717"/>
              <a:ext cx="780290" cy="780290"/>
            </a:xfrm>
            <a:prstGeom prst="rect">
              <a:avLst/>
            </a:prstGeom>
          </p:spPr>
        </p:pic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57942" y="5965640"/>
              <a:ext cx="652916" cy="653420"/>
            </a:xfrm>
            <a:prstGeom prst="rect">
              <a:avLst/>
            </a:prstGeom>
          </p:spPr>
        </p:pic>
        <p:sp>
          <p:nvSpPr>
            <p:cNvPr id="29" name="右矢印 28"/>
            <p:cNvSpPr/>
            <p:nvPr/>
          </p:nvSpPr>
          <p:spPr>
            <a:xfrm>
              <a:off x="5821034" y="6055564"/>
              <a:ext cx="598032" cy="37038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870031" y="1042423"/>
            <a:ext cx="10451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店舗</a:t>
            </a:r>
            <a:r>
              <a:rPr lang="en-US" altLang="ja-JP" sz="2800" dirty="0"/>
              <a:t>Web</a:t>
            </a:r>
            <a:r>
              <a:rPr lang="ja-JP" altLang="en-US" sz="2800" dirty="0"/>
              <a:t>サイト上で注文を受けると担当者にメールされる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メール内容を台帳に転記。以後は台帳上で管理する</a:t>
            </a:r>
            <a:endParaRPr kumimoji="1" lang="en-US" altLang="ja-JP" sz="28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8682" y="4359652"/>
            <a:ext cx="4276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メールを </a:t>
            </a:r>
            <a:r>
              <a:rPr lang="en-US" altLang="ja-JP" sz="2400" dirty="0"/>
              <a:t>Power Automate </a:t>
            </a:r>
            <a:r>
              <a:rPr lang="ja-JP" altLang="en-US" sz="2400" dirty="0"/>
              <a:t>で</a:t>
            </a:r>
            <a:endParaRPr lang="en-US" altLang="ja-JP" sz="2400" dirty="0"/>
          </a:p>
          <a:p>
            <a:r>
              <a:rPr kumimoji="1" lang="ja-JP" altLang="en-US" sz="2400" dirty="0"/>
              <a:t>検知させて処理を開始</a:t>
            </a:r>
          </a:p>
        </p:txBody>
      </p:sp>
    </p:spTree>
    <p:extLst>
      <p:ext uri="{BB962C8B-B14F-4D97-AF65-F5344CB8AC3E}">
        <p14:creationId xmlns:p14="http://schemas.microsoft.com/office/powerpoint/2010/main" val="20879436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63353" y="190503"/>
            <a:ext cx="922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ワークフローの作成</a:t>
            </a:r>
            <a:endParaRPr lang="ja-JP" alt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70031" y="1042423"/>
            <a:ext cx="10451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店舗</a:t>
            </a:r>
            <a:r>
              <a:rPr lang="en-US" altLang="ja-JP" sz="2800" dirty="0"/>
              <a:t>Web</a:t>
            </a:r>
            <a:r>
              <a:rPr lang="ja-JP" altLang="en-US" sz="2800" dirty="0"/>
              <a:t>サイト上で注文を受けると担当者にメールされる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メール内容を台帳に転記。以後は台帳上で管理する</a:t>
            </a:r>
            <a:endParaRPr kumimoji="1"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70031" y="2931025"/>
            <a:ext cx="10451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担当者宛のメールで特定の文言が含まれるメールで処理開始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OneDrive</a:t>
            </a:r>
            <a:r>
              <a:rPr lang="ja-JP" altLang="en-US" sz="2800" dirty="0"/>
              <a:t>上の</a:t>
            </a:r>
            <a:r>
              <a:rPr lang="en-US" altLang="ja-JP" sz="2800" dirty="0"/>
              <a:t>Excel</a:t>
            </a:r>
            <a:r>
              <a:rPr lang="ja-JP" altLang="en-US" sz="2800" dirty="0"/>
              <a:t>ファイルをメールの内容から更新</a:t>
            </a:r>
            <a:endParaRPr lang="en-US" altLang="ja-JP" sz="2800" dirty="0"/>
          </a:p>
        </p:txBody>
      </p:sp>
      <p:sp>
        <p:nvSpPr>
          <p:cNvPr id="6" name="右矢印 5"/>
          <p:cNvSpPr/>
          <p:nvPr/>
        </p:nvSpPr>
        <p:spPr>
          <a:xfrm rot="5400000">
            <a:off x="5609460" y="2000792"/>
            <a:ext cx="934495" cy="92597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04751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Demo1:Check</a:t>
            </a:r>
            <a:r>
              <a:rPr kumimoji="1" lang="en-US" altLang="ja-JP" dirty="0"/>
              <a:t> Mail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465261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45" y="138896"/>
            <a:ext cx="3884248" cy="5451676"/>
          </a:xfrm>
          <a:prstGeom prst="rect">
            <a:avLst/>
          </a:prstGeom>
        </p:spPr>
      </p:pic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DA020D2D-DAB5-4D1D-A6CA-672C20AC28CC}"/>
              </a:ext>
            </a:extLst>
          </p:cNvPr>
          <p:cNvGrpSpPr/>
          <p:nvPr/>
        </p:nvGrpSpPr>
        <p:grpSpPr>
          <a:xfrm>
            <a:off x="5218437" y="138896"/>
            <a:ext cx="6559408" cy="483492"/>
            <a:chOff x="5218437" y="138896"/>
            <a:chExt cx="6559408" cy="483492"/>
          </a:xfrm>
        </p:grpSpPr>
        <p:sp>
          <p:nvSpPr>
            <p:cNvPr id="3" name="テキスト ボックス 2"/>
            <p:cNvSpPr txBox="1"/>
            <p:nvPr/>
          </p:nvSpPr>
          <p:spPr>
            <a:xfrm>
              <a:off x="6015348" y="138896"/>
              <a:ext cx="5762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Outlook</a:t>
              </a:r>
              <a:r>
                <a:rPr lang="ja-JP" altLang="en-US" sz="2400" dirty="0"/>
                <a:t>メール用のトリガ</a:t>
              </a:r>
              <a:endParaRPr kumimoji="1" lang="ja-JP" altLang="en-US" sz="2400" dirty="0"/>
            </a:p>
          </p:txBody>
        </p:sp>
        <p:sp>
          <p:nvSpPr>
            <p:cNvPr id="6" name="右矢印 5"/>
            <p:cNvSpPr/>
            <p:nvPr/>
          </p:nvSpPr>
          <p:spPr>
            <a:xfrm rot="10800000">
              <a:off x="5218437" y="194125"/>
              <a:ext cx="578735" cy="4282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1B5DDB2E-98E3-4878-A825-420F539D3923}"/>
              </a:ext>
            </a:extLst>
          </p:cNvPr>
          <p:cNvGrpSpPr/>
          <p:nvPr/>
        </p:nvGrpSpPr>
        <p:grpSpPr>
          <a:xfrm>
            <a:off x="5218436" y="2653164"/>
            <a:ext cx="6559408" cy="461665"/>
            <a:chOff x="5218436" y="2653164"/>
            <a:chExt cx="6559408" cy="461665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6015347" y="2653164"/>
              <a:ext cx="5762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/>
                <a:t>受信したメールから必要事項を抽出</a:t>
              </a:r>
              <a:endParaRPr kumimoji="1" lang="ja-JP" altLang="en-US" sz="2400" dirty="0"/>
            </a:p>
          </p:txBody>
        </p:sp>
        <p:sp>
          <p:nvSpPr>
            <p:cNvPr id="7" name="右矢印 6"/>
            <p:cNvSpPr/>
            <p:nvPr/>
          </p:nvSpPr>
          <p:spPr>
            <a:xfrm rot="10800000">
              <a:off x="5218436" y="2653164"/>
              <a:ext cx="578735" cy="4282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8E62A7B3-345D-464E-BD75-4D1810AE6607}"/>
              </a:ext>
            </a:extLst>
          </p:cNvPr>
          <p:cNvGrpSpPr/>
          <p:nvPr/>
        </p:nvGrpSpPr>
        <p:grpSpPr>
          <a:xfrm>
            <a:off x="5218437" y="5128907"/>
            <a:ext cx="6559407" cy="461665"/>
            <a:chOff x="5218437" y="5128907"/>
            <a:chExt cx="6559407" cy="461665"/>
          </a:xfrm>
        </p:grpSpPr>
        <p:sp>
          <p:nvSpPr>
            <p:cNvPr id="5" name="テキスト ボックス 4"/>
            <p:cNvSpPr txBox="1"/>
            <p:nvPr/>
          </p:nvSpPr>
          <p:spPr>
            <a:xfrm>
              <a:off x="6015347" y="5128907"/>
              <a:ext cx="5762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OneDrive </a:t>
              </a:r>
              <a:r>
                <a:rPr lang="ja-JP" altLang="en-US" sz="2400" dirty="0"/>
                <a:t>上の </a:t>
              </a:r>
              <a:r>
                <a:rPr lang="en-US" altLang="ja-JP" sz="2400" dirty="0"/>
                <a:t>Excel </a:t>
              </a:r>
              <a:r>
                <a:rPr lang="ja-JP" altLang="en-US" sz="2400" dirty="0"/>
                <a:t>に転記</a:t>
              </a:r>
              <a:endParaRPr kumimoji="1" lang="ja-JP" altLang="en-US" sz="2400" dirty="0"/>
            </a:p>
          </p:txBody>
        </p:sp>
        <p:sp>
          <p:nvSpPr>
            <p:cNvPr id="8" name="右矢印 7"/>
            <p:cNvSpPr/>
            <p:nvPr/>
          </p:nvSpPr>
          <p:spPr>
            <a:xfrm rot="10800000">
              <a:off x="5218437" y="5145607"/>
              <a:ext cx="578735" cy="4282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4841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63353" y="190503"/>
            <a:ext cx="922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業務自動化を考える</a:t>
            </a:r>
            <a:r>
              <a:rPr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-2</a:t>
            </a:r>
            <a:endParaRPr lang="ja-JP" alt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70031" y="1038688"/>
            <a:ext cx="10451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出荷当日に問い合わせ番号をお客様へメール</a:t>
            </a:r>
            <a:endParaRPr lang="en-US" altLang="ja-JP" sz="2800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3008477" y="2598683"/>
            <a:ext cx="6175045" cy="926656"/>
            <a:chOff x="2881984" y="3455888"/>
            <a:chExt cx="6175045" cy="926656"/>
          </a:xfrm>
        </p:grpSpPr>
        <p:pic>
          <p:nvPicPr>
            <p:cNvPr id="20" name="グラフィックス 4" descr="封筒">
              <a:extLst>
                <a:ext uri="{FF2B5EF4-FFF2-40B4-BE49-F238E27FC236}">
                  <a16:creationId xmlns:a16="http://schemas.microsoft.com/office/drawing/2014/main" id="{7AFC471D-4125-4D98-BB14-DA8710066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42629" y="3455888"/>
              <a:ext cx="914400" cy="914400"/>
            </a:xfrm>
            <a:prstGeom prst="rect">
              <a:avLst/>
            </a:prstGeom>
          </p:spPr>
        </p:pic>
        <p:sp>
          <p:nvSpPr>
            <p:cNvPr id="21" name="右矢印 20"/>
            <p:cNvSpPr/>
            <p:nvPr/>
          </p:nvSpPr>
          <p:spPr>
            <a:xfrm>
              <a:off x="5622894" y="3727893"/>
              <a:ext cx="598032" cy="37038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61250" y1="50000" x2="61250" y2="5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236" y="3468144"/>
              <a:ext cx="988541" cy="914400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62042" y="3598634"/>
              <a:ext cx="652916" cy="653420"/>
            </a:xfrm>
            <a:prstGeom prst="rect">
              <a:avLst/>
            </a:prstGeom>
          </p:spPr>
        </p:pic>
        <p:sp>
          <p:nvSpPr>
            <p:cNvPr id="28" name="右矢印 27"/>
            <p:cNvSpPr/>
            <p:nvPr/>
          </p:nvSpPr>
          <p:spPr>
            <a:xfrm>
              <a:off x="7281571" y="3740150"/>
              <a:ext cx="598032" cy="37038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984" y="3522076"/>
              <a:ext cx="780290" cy="780290"/>
            </a:xfrm>
            <a:prstGeom prst="rect">
              <a:avLst/>
            </a:prstGeom>
          </p:spPr>
        </p:pic>
        <p:sp>
          <p:nvSpPr>
            <p:cNvPr id="10" name="右矢印 9"/>
            <p:cNvSpPr/>
            <p:nvPr/>
          </p:nvSpPr>
          <p:spPr>
            <a:xfrm>
              <a:off x="3863142" y="3740150"/>
              <a:ext cx="598032" cy="37038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テキスト ボックス 11"/>
          <p:cNvSpPr txBox="1"/>
          <p:nvPr/>
        </p:nvSpPr>
        <p:spPr>
          <a:xfrm>
            <a:off x="517374" y="4562115"/>
            <a:ext cx="5762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Excel</a:t>
            </a:r>
            <a:r>
              <a:rPr lang="ja-JP" altLang="en-US" sz="2400" dirty="0"/>
              <a:t>台帳ファイルが更新されたのを</a:t>
            </a:r>
            <a:br>
              <a:rPr lang="en-US" altLang="ja-JP" sz="2400" dirty="0"/>
            </a:br>
            <a:r>
              <a:rPr lang="en-US" altLang="ja-JP" sz="2400" dirty="0"/>
              <a:t>Power Automate </a:t>
            </a:r>
            <a:r>
              <a:rPr lang="ja-JP" altLang="en-US" sz="2400" dirty="0"/>
              <a:t>に検知させて処理開始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2162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r>
              <a:rPr kumimoji="1" lang="en-US" altLang="ja-JP" dirty="0">
                <a:solidFill>
                  <a:schemeClr val="bg1"/>
                </a:solidFill>
              </a:rPr>
              <a:t>2020/02/15</a:t>
            </a:r>
          </a:p>
          <a:p>
            <a:pPr algn="r"/>
            <a:r>
              <a:rPr lang="en-US" altLang="ja-JP" dirty="0">
                <a:solidFill>
                  <a:schemeClr val="bg1"/>
                </a:solidFill>
              </a:rPr>
              <a:t>Microsoft MVP for Microsoft Azure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en-US" altLang="ja-JP" dirty="0" err="1">
                <a:solidFill>
                  <a:schemeClr val="bg1"/>
                </a:solidFill>
              </a:rPr>
              <a:t>LogicFlow</a:t>
            </a:r>
            <a:r>
              <a:rPr lang="en-US" altLang="ja-JP" dirty="0">
                <a:solidFill>
                  <a:schemeClr val="bg1"/>
                </a:solidFill>
              </a:rPr>
              <a:t>-ja</a:t>
            </a:r>
            <a:r>
              <a:rPr lang="ja-JP" altLang="en-US" dirty="0">
                <a:solidFill>
                  <a:schemeClr val="bg1"/>
                </a:solidFill>
              </a:rPr>
              <a:t>・</a:t>
            </a:r>
            <a:r>
              <a:rPr lang="en-US" altLang="ja-JP" dirty="0" err="1">
                <a:solidFill>
                  <a:schemeClr val="bg1"/>
                </a:solidFill>
              </a:rPr>
              <a:t>CLR</a:t>
            </a:r>
            <a:r>
              <a:rPr lang="en-US" altLang="ja-JP" dirty="0">
                <a:solidFill>
                  <a:schemeClr val="bg1"/>
                </a:solidFill>
              </a:rPr>
              <a:t>/H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en-US" altLang="ja-JP" dirty="0">
                <a:solidFill>
                  <a:schemeClr val="bg1"/>
                </a:solidFill>
              </a:rPr>
              <a:t>Tomoyuki Obi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ja-JP" dirty="0">
                <a:ea typeface="Meiryo UI" panose="020B0604030504040204" pitchFamily="50" charset="-128"/>
              </a:rPr>
              <a:t>Work automation </a:t>
            </a:r>
            <a:br>
              <a:rPr lang="en-US" altLang="ja-JP" dirty="0">
                <a:ea typeface="Meiryo UI" panose="020B0604030504040204" pitchFamily="50" charset="-128"/>
              </a:rPr>
            </a:br>
            <a:r>
              <a:rPr lang="en-US" altLang="ja-JP" dirty="0">
                <a:ea typeface="Meiryo UI" panose="020B0604030504040204" pitchFamily="50" charset="-128"/>
              </a:rPr>
              <a:t>with Power Automate</a:t>
            </a:r>
            <a:endParaRPr kumimoji="1" lang="ja-JP" altLang="en-US" dirty="0">
              <a:solidFill>
                <a:schemeClr val="bg1"/>
              </a:solidFill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76138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63353" y="190503"/>
            <a:ext cx="922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ワークフローの作成</a:t>
            </a:r>
            <a:endParaRPr lang="ja-JP" alt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70031" y="1038688"/>
            <a:ext cx="10451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出荷当日に問い合わせ番号をお客様へメール</a:t>
            </a:r>
            <a:endParaRPr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70031" y="2591624"/>
            <a:ext cx="10451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OneDrive</a:t>
            </a:r>
            <a:r>
              <a:rPr lang="ja-JP" altLang="en-US" sz="2800" dirty="0"/>
              <a:t>上の</a:t>
            </a:r>
            <a:r>
              <a:rPr lang="en-US" altLang="ja-JP" sz="2800" dirty="0"/>
              <a:t>Excel</a:t>
            </a:r>
            <a:r>
              <a:rPr lang="ja-JP" altLang="en-US" sz="2800" dirty="0"/>
              <a:t>ファイルで出荷関係の項目が</a:t>
            </a:r>
            <a:br>
              <a:rPr lang="en-US" altLang="ja-JP" sz="2800" dirty="0"/>
            </a:br>
            <a:r>
              <a:rPr lang="ja-JP" altLang="en-US" sz="2800" dirty="0"/>
              <a:t>更新されたら処理開始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メール送信後に送信済みを表す値を</a:t>
            </a:r>
            <a:r>
              <a:rPr lang="en-US" altLang="ja-JP" sz="2800" dirty="0"/>
              <a:t>Excel</a:t>
            </a:r>
            <a:r>
              <a:rPr lang="ja-JP" altLang="en-US" sz="2800" dirty="0"/>
              <a:t>に更新</a:t>
            </a:r>
            <a:endParaRPr lang="en-US" altLang="ja-JP" sz="2800" dirty="0"/>
          </a:p>
        </p:txBody>
      </p:sp>
      <p:sp>
        <p:nvSpPr>
          <p:cNvPr id="6" name="右矢印 5"/>
          <p:cNvSpPr/>
          <p:nvPr/>
        </p:nvSpPr>
        <p:spPr>
          <a:xfrm rot="5400000">
            <a:off x="5628752" y="1566169"/>
            <a:ext cx="934495" cy="92597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8000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Demo2:Check</a:t>
            </a:r>
            <a:r>
              <a:rPr kumimoji="1" lang="en-US" altLang="ja-JP" dirty="0"/>
              <a:t> Excel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887285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6" y="156204"/>
            <a:ext cx="4722471" cy="5671150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4F58D17-29BE-42C8-A49F-2BC01861CBDA}"/>
              </a:ext>
            </a:extLst>
          </p:cNvPr>
          <p:cNvGrpSpPr/>
          <p:nvPr/>
        </p:nvGrpSpPr>
        <p:grpSpPr>
          <a:xfrm>
            <a:off x="5218437" y="138896"/>
            <a:ext cx="6559408" cy="483492"/>
            <a:chOff x="5218437" y="138896"/>
            <a:chExt cx="6559408" cy="483492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6015348" y="138896"/>
              <a:ext cx="5762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OneDrive </a:t>
              </a:r>
              <a:r>
                <a:rPr lang="ja-JP" altLang="en-US" sz="2400" dirty="0"/>
                <a:t>上でファイル編集を検知</a:t>
              </a:r>
              <a:endParaRPr kumimoji="1" lang="ja-JP" altLang="en-US" sz="2400" dirty="0"/>
            </a:p>
          </p:txBody>
        </p:sp>
        <p:sp>
          <p:nvSpPr>
            <p:cNvPr id="5" name="右矢印 4"/>
            <p:cNvSpPr/>
            <p:nvPr/>
          </p:nvSpPr>
          <p:spPr>
            <a:xfrm rot="10800000">
              <a:off x="5218437" y="194125"/>
              <a:ext cx="578735" cy="4282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916768B5-521B-4AE1-82F0-4D86EF1DC4ED}"/>
              </a:ext>
            </a:extLst>
          </p:cNvPr>
          <p:cNvGrpSpPr/>
          <p:nvPr/>
        </p:nvGrpSpPr>
        <p:grpSpPr>
          <a:xfrm>
            <a:off x="5218437" y="766490"/>
            <a:ext cx="6559408" cy="461665"/>
            <a:chOff x="5218437" y="766490"/>
            <a:chExt cx="6559408" cy="461665"/>
          </a:xfrm>
        </p:grpSpPr>
        <p:sp>
          <p:nvSpPr>
            <p:cNvPr id="6" name="テキスト ボックス 5"/>
            <p:cNvSpPr txBox="1"/>
            <p:nvPr/>
          </p:nvSpPr>
          <p:spPr>
            <a:xfrm>
              <a:off x="6015348" y="766490"/>
              <a:ext cx="5762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Excel</a:t>
              </a:r>
              <a:r>
                <a:rPr lang="ja-JP" altLang="en-US" sz="2400" dirty="0"/>
                <a:t>ファイルからデータを取得</a:t>
              </a:r>
              <a:endParaRPr kumimoji="1" lang="ja-JP" altLang="en-US" sz="2400" dirty="0"/>
            </a:p>
          </p:txBody>
        </p:sp>
        <p:sp>
          <p:nvSpPr>
            <p:cNvPr id="7" name="右矢印 6"/>
            <p:cNvSpPr/>
            <p:nvPr/>
          </p:nvSpPr>
          <p:spPr>
            <a:xfrm rot="10800000">
              <a:off x="5218437" y="766490"/>
              <a:ext cx="578735" cy="4282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3391BE0C-3D1C-4279-8FBA-DC9C5B739782}"/>
              </a:ext>
            </a:extLst>
          </p:cNvPr>
          <p:cNvGrpSpPr/>
          <p:nvPr/>
        </p:nvGrpSpPr>
        <p:grpSpPr>
          <a:xfrm>
            <a:off x="5218437" y="1338855"/>
            <a:ext cx="6559408" cy="461665"/>
            <a:chOff x="5218437" y="1338855"/>
            <a:chExt cx="6559408" cy="461665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6015348" y="1338855"/>
              <a:ext cx="5762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/>
                <a:t>処理対象のデータだけにフィルタリング</a:t>
              </a:r>
              <a:endParaRPr kumimoji="1" lang="ja-JP" altLang="en-US" sz="2400" dirty="0"/>
            </a:p>
          </p:txBody>
        </p:sp>
        <p:sp>
          <p:nvSpPr>
            <p:cNvPr id="9" name="右矢印 8"/>
            <p:cNvSpPr/>
            <p:nvPr/>
          </p:nvSpPr>
          <p:spPr>
            <a:xfrm rot="10800000">
              <a:off x="5218437" y="1338855"/>
              <a:ext cx="578735" cy="4282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A174A176-6015-435A-8C7C-458D10AF78FA}"/>
              </a:ext>
            </a:extLst>
          </p:cNvPr>
          <p:cNvGrpSpPr/>
          <p:nvPr/>
        </p:nvGrpSpPr>
        <p:grpSpPr>
          <a:xfrm>
            <a:off x="5218437" y="3509690"/>
            <a:ext cx="6559408" cy="461665"/>
            <a:chOff x="5218437" y="3509690"/>
            <a:chExt cx="6559408" cy="461665"/>
          </a:xfrm>
        </p:grpSpPr>
        <p:sp>
          <p:nvSpPr>
            <p:cNvPr id="10" name="テキスト ボックス 9"/>
            <p:cNvSpPr txBox="1"/>
            <p:nvPr/>
          </p:nvSpPr>
          <p:spPr>
            <a:xfrm>
              <a:off x="6015348" y="3509690"/>
              <a:ext cx="5762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/>
                <a:t>メール送信と送信済みの更新</a:t>
              </a:r>
              <a:endParaRPr kumimoji="1" lang="ja-JP" altLang="en-US" sz="2400" dirty="0"/>
            </a:p>
          </p:txBody>
        </p:sp>
        <p:sp>
          <p:nvSpPr>
            <p:cNvPr id="11" name="右矢印 10"/>
            <p:cNvSpPr/>
            <p:nvPr/>
          </p:nvSpPr>
          <p:spPr>
            <a:xfrm rot="10800000">
              <a:off x="5218437" y="3509690"/>
              <a:ext cx="578735" cy="4282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60912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63353" y="190503"/>
            <a:ext cx="922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業務自動化を考える</a:t>
            </a:r>
            <a:r>
              <a:rPr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-3</a:t>
            </a:r>
            <a:endParaRPr lang="ja-JP" alt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70031" y="1038688"/>
            <a:ext cx="10451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お客様へ商品が着荷したかを日々確認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着荷が確認出来たらありがとうございますメールを送信</a:t>
            </a:r>
          </a:p>
        </p:txBody>
      </p:sp>
      <p:grpSp>
        <p:nvGrpSpPr>
          <p:cNvPr id="5" name="グループ化 4"/>
          <p:cNvGrpSpPr/>
          <p:nvPr/>
        </p:nvGrpSpPr>
        <p:grpSpPr>
          <a:xfrm>
            <a:off x="3520602" y="2367867"/>
            <a:ext cx="4463023" cy="3431049"/>
            <a:chOff x="3520602" y="2367867"/>
            <a:chExt cx="4463023" cy="3431049"/>
          </a:xfrm>
        </p:grpSpPr>
        <p:pic>
          <p:nvPicPr>
            <p:cNvPr id="18" name="図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335" y="2447178"/>
              <a:ext cx="780290" cy="780290"/>
            </a:xfrm>
            <a:prstGeom prst="rect">
              <a:avLst/>
            </a:prstGeom>
          </p:spPr>
        </p:pic>
        <p:pic>
          <p:nvPicPr>
            <p:cNvPr id="20" name="グラフィックス 4" descr="封筒">
              <a:extLst>
                <a:ext uri="{FF2B5EF4-FFF2-40B4-BE49-F238E27FC236}">
                  <a16:creationId xmlns:a16="http://schemas.microsoft.com/office/drawing/2014/main" id="{7AFC471D-4125-4D98-BB14-DA8710066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2218" y="4884516"/>
              <a:ext cx="914400" cy="914400"/>
            </a:xfrm>
            <a:prstGeom prst="rect">
              <a:avLst/>
            </a:prstGeom>
          </p:spPr>
        </p:pic>
        <p:sp>
          <p:nvSpPr>
            <p:cNvPr id="21" name="右矢印 20"/>
            <p:cNvSpPr/>
            <p:nvPr/>
          </p:nvSpPr>
          <p:spPr>
            <a:xfrm>
              <a:off x="4777941" y="2639872"/>
              <a:ext cx="598032" cy="37038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61250" y1="50000" x2="61250" y2="5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245" y="2367867"/>
              <a:ext cx="988541" cy="914400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688414" y="3904820"/>
              <a:ext cx="652916" cy="653420"/>
            </a:xfrm>
            <a:prstGeom prst="rect">
              <a:avLst/>
            </a:prstGeom>
          </p:spPr>
        </p:pic>
        <p:sp>
          <p:nvSpPr>
            <p:cNvPr id="26" name="右矢印 25"/>
            <p:cNvSpPr/>
            <p:nvPr/>
          </p:nvSpPr>
          <p:spPr>
            <a:xfrm rot="5400000">
              <a:off x="3798269" y="3313677"/>
              <a:ext cx="433208" cy="37038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右矢印 26"/>
            <p:cNvSpPr/>
            <p:nvPr/>
          </p:nvSpPr>
          <p:spPr>
            <a:xfrm>
              <a:off x="4777941" y="5100515"/>
              <a:ext cx="598032" cy="37038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074" name="Picture 2" descr="https://connectoricons-prod.azureedge.net/uiflow/icon_1.0.1299.1858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841" y="2526491"/>
              <a:ext cx="621665" cy="62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右矢印 27"/>
            <p:cNvSpPr/>
            <p:nvPr/>
          </p:nvSpPr>
          <p:spPr>
            <a:xfrm>
              <a:off x="6436618" y="2652129"/>
              <a:ext cx="598032" cy="37038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右矢印 28"/>
            <p:cNvSpPr/>
            <p:nvPr/>
          </p:nvSpPr>
          <p:spPr>
            <a:xfrm rot="5400000">
              <a:off x="3822713" y="4644925"/>
              <a:ext cx="429601" cy="370389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0" name="図 2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61250" y1="50000" x2="61250" y2="5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602" y="4828510"/>
              <a:ext cx="988541" cy="914400"/>
            </a:xfrm>
            <a:prstGeom prst="rect">
              <a:avLst/>
            </a:prstGeom>
          </p:spPr>
        </p:pic>
      </p:grpSp>
      <p:sp>
        <p:nvSpPr>
          <p:cNvPr id="2" name="正方形/長方形 1"/>
          <p:cNvSpPr/>
          <p:nvPr/>
        </p:nvSpPr>
        <p:spPr>
          <a:xfrm>
            <a:off x="3113590" y="2199190"/>
            <a:ext cx="5173883" cy="24161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264061" y="3829635"/>
            <a:ext cx="3770589" cy="1969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659215" y="4845082"/>
            <a:ext cx="4276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二つのワークフローで</a:t>
            </a:r>
            <a:endParaRPr kumimoji="1" lang="en-US" altLang="ja-JP" sz="2400" dirty="0"/>
          </a:p>
          <a:p>
            <a:r>
              <a:rPr lang="ja-JP" altLang="en-US" sz="2400" dirty="0"/>
              <a:t>対応させる</a:t>
            </a:r>
            <a:endParaRPr kumimoji="1" lang="ja-JP" altLang="en-US" sz="2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533628" y="2396471"/>
            <a:ext cx="2527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特定日時で</a:t>
            </a:r>
            <a:endParaRPr lang="en-US" altLang="ja-JP" sz="2400" dirty="0"/>
          </a:p>
          <a:p>
            <a:r>
              <a:rPr lang="ja-JP" altLang="en-US" sz="2400" dirty="0"/>
              <a:t>着荷状況の確認</a:t>
            </a:r>
            <a:endParaRPr kumimoji="1" lang="ja-JP" altLang="en-US" sz="24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61180" y="4082073"/>
            <a:ext cx="3047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Excel</a:t>
            </a:r>
            <a:r>
              <a:rPr lang="ja-JP" altLang="en-US" sz="2400" dirty="0"/>
              <a:t>台帳ファイルが</a:t>
            </a:r>
            <a:br>
              <a:rPr lang="en-US" altLang="ja-JP" sz="2400" dirty="0"/>
            </a:br>
            <a:r>
              <a:rPr lang="ja-JP" altLang="en-US" sz="2400" dirty="0"/>
              <a:t>更新されたのを</a:t>
            </a:r>
            <a:br>
              <a:rPr lang="en-US" altLang="ja-JP" sz="2400" dirty="0"/>
            </a:br>
            <a:r>
              <a:rPr lang="en-US" altLang="ja-JP" sz="2400" dirty="0"/>
              <a:t>Power Automate </a:t>
            </a:r>
            <a:r>
              <a:rPr lang="ja-JP" altLang="en-US" sz="2400" dirty="0"/>
              <a:t>に</a:t>
            </a:r>
            <a:br>
              <a:rPr lang="en-US" altLang="ja-JP" sz="2400" dirty="0"/>
            </a:br>
            <a:r>
              <a:rPr lang="ja-JP" altLang="en-US" sz="2400" dirty="0"/>
              <a:t>検知させて処理開始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949823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/>
      <p:bldP spid="19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63353" y="190503"/>
            <a:ext cx="922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ワークフローの作成</a:t>
            </a:r>
            <a:endParaRPr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70031" y="1038688"/>
            <a:ext cx="10451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お客様へ商品が着荷したかを日々確認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着荷が確認出来たらありがとうございますメールを送信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70031" y="2708480"/>
            <a:ext cx="104519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特定の時間になったら処理開始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配送会社</a:t>
            </a:r>
            <a:r>
              <a:rPr lang="en-US" altLang="ja-JP" sz="2800" dirty="0"/>
              <a:t>Web</a:t>
            </a:r>
            <a:r>
              <a:rPr lang="ja-JP" altLang="en-US" sz="2800" dirty="0"/>
              <a:t>サイトで提供されている</a:t>
            </a:r>
            <a:br>
              <a:rPr lang="en-US" altLang="ja-JP" sz="2800" dirty="0"/>
            </a:br>
            <a:r>
              <a:rPr lang="ja-JP" altLang="en-US" sz="2800" dirty="0"/>
              <a:t>荷物問合せ機能を利用して着荷状態を取得（</a:t>
            </a:r>
            <a:r>
              <a:rPr lang="en-US" altLang="ja-JP" sz="2800" dirty="0"/>
              <a:t>UI Flows</a:t>
            </a:r>
            <a:r>
              <a:rPr lang="ja-JP" altLang="en-US" sz="2800" dirty="0"/>
              <a:t>利用）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OneDrive</a:t>
            </a:r>
            <a:r>
              <a:rPr lang="ja-JP" altLang="en-US" sz="2800" dirty="0"/>
              <a:t>上の</a:t>
            </a:r>
            <a:r>
              <a:rPr lang="en-US" altLang="ja-JP" sz="2800" dirty="0"/>
              <a:t>Excel</a:t>
            </a:r>
            <a:r>
              <a:rPr lang="ja-JP" altLang="en-US" sz="2800" dirty="0"/>
              <a:t>ファイルを着荷状態で更新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メール送信後に送信済みを表す値を</a:t>
            </a:r>
            <a:r>
              <a:rPr lang="en-US" altLang="ja-JP" sz="2800" dirty="0"/>
              <a:t>Excel</a:t>
            </a:r>
            <a:r>
              <a:rPr lang="ja-JP" altLang="en-US" sz="2800" dirty="0"/>
              <a:t>に更新</a:t>
            </a:r>
            <a:endParaRPr lang="en-US" altLang="ja-JP" sz="2800" dirty="0"/>
          </a:p>
        </p:txBody>
      </p:sp>
      <p:sp>
        <p:nvSpPr>
          <p:cNvPr id="9" name="右矢印 8"/>
          <p:cNvSpPr/>
          <p:nvPr/>
        </p:nvSpPr>
        <p:spPr>
          <a:xfrm rot="5400000">
            <a:off x="5738159" y="2022690"/>
            <a:ext cx="715683" cy="65589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0443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63353" y="190503"/>
            <a:ext cx="922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ワークフローの作成</a:t>
            </a:r>
            <a:endParaRPr lang="ja-JP" altLang="en-US" sz="36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332790" y="5059104"/>
            <a:ext cx="7971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着荷取込とメール送信を一つのワークフローにすると</a:t>
            </a:r>
            <a:endParaRPr kumimoji="1" lang="en-US" altLang="ja-JP" sz="2400" dirty="0"/>
          </a:p>
          <a:p>
            <a:r>
              <a:rPr lang="ja-JP" altLang="en-US" sz="2400" dirty="0"/>
              <a:t>配送会社でオペミスが発生した時に対応が手作業になる</a:t>
            </a:r>
            <a:endParaRPr kumimoji="1" lang="ja-JP" altLang="en-US" sz="2400" dirty="0"/>
          </a:p>
        </p:txBody>
      </p:sp>
      <p:sp>
        <p:nvSpPr>
          <p:cNvPr id="4" name="正方形/長方形 3"/>
          <p:cNvSpPr/>
          <p:nvPr/>
        </p:nvSpPr>
        <p:spPr>
          <a:xfrm>
            <a:off x="682907" y="4318642"/>
            <a:ext cx="8889357" cy="659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70031" y="1038688"/>
            <a:ext cx="10451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お客様へ商品が着荷したかを日々確認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着荷が確認出来たらありがとうございますメールを送信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70031" y="2708480"/>
            <a:ext cx="104519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特定の時間になったら処理開始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配送会社</a:t>
            </a:r>
            <a:r>
              <a:rPr lang="en-US" altLang="ja-JP" sz="2800" dirty="0"/>
              <a:t>Web</a:t>
            </a:r>
            <a:r>
              <a:rPr lang="ja-JP" altLang="en-US" sz="2800" dirty="0"/>
              <a:t>サイトで提供されている</a:t>
            </a:r>
            <a:br>
              <a:rPr lang="en-US" altLang="ja-JP" sz="2800" dirty="0"/>
            </a:br>
            <a:r>
              <a:rPr lang="ja-JP" altLang="en-US" sz="2800" dirty="0"/>
              <a:t>荷物問合せ機能を利用して着荷状態を取得（</a:t>
            </a:r>
            <a:r>
              <a:rPr lang="en-US" altLang="ja-JP" sz="2800" dirty="0"/>
              <a:t>UI Flows</a:t>
            </a:r>
            <a:r>
              <a:rPr lang="ja-JP" altLang="en-US" sz="2800" dirty="0"/>
              <a:t>利用）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/>
              <a:t>OneDrive</a:t>
            </a:r>
            <a:r>
              <a:rPr lang="ja-JP" altLang="en-US" sz="2800" dirty="0"/>
              <a:t>上の</a:t>
            </a:r>
            <a:r>
              <a:rPr lang="en-US" altLang="ja-JP" sz="2800" dirty="0"/>
              <a:t>Excel</a:t>
            </a:r>
            <a:r>
              <a:rPr lang="ja-JP" altLang="en-US" sz="2800" dirty="0"/>
              <a:t>ファイルを着荷状態で更新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b="1" dirty="0">
                <a:solidFill>
                  <a:srgbClr val="FF0000"/>
                </a:solidFill>
              </a:rPr>
              <a:t>メール送信後に送信済みを表す値を</a:t>
            </a:r>
            <a:r>
              <a:rPr lang="en-US" altLang="ja-JP" sz="2800" b="1" dirty="0">
                <a:solidFill>
                  <a:srgbClr val="FF0000"/>
                </a:solidFill>
              </a:rPr>
              <a:t>Excel</a:t>
            </a:r>
            <a:r>
              <a:rPr lang="ja-JP" altLang="en-US" sz="2800" b="1" dirty="0">
                <a:solidFill>
                  <a:srgbClr val="FF0000"/>
                </a:solidFill>
              </a:rPr>
              <a:t>に更新</a:t>
            </a:r>
            <a:endParaRPr lang="en-US" altLang="ja-JP" sz="2800" b="1" dirty="0">
              <a:solidFill>
                <a:srgbClr val="FF0000"/>
              </a:solidFill>
            </a:endParaRPr>
          </a:p>
        </p:txBody>
      </p:sp>
      <p:sp>
        <p:nvSpPr>
          <p:cNvPr id="14" name="右矢印 13"/>
          <p:cNvSpPr/>
          <p:nvPr/>
        </p:nvSpPr>
        <p:spPr>
          <a:xfrm rot="5400000">
            <a:off x="5738159" y="2022690"/>
            <a:ext cx="715683" cy="65589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485218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63353" y="190503"/>
            <a:ext cx="922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UI flows or connectors?</a:t>
            </a:r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RPA or </a:t>
            </a:r>
            <a:r>
              <a:rPr lang="en-US" altLang="ja-JP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DPA</a:t>
            </a:r>
            <a:r>
              <a:rPr lang="en-US" altLang="ja-JP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746864" y="998879"/>
            <a:ext cx="3092116" cy="697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Power</a:t>
            </a:r>
            <a:r>
              <a:rPr lang="ja-JP" altLang="en-US" dirty="0">
                <a:solidFill>
                  <a:schemeClr val="tx1"/>
                </a:solidFill>
              </a:rPr>
              <a:t> </a:t>
            </a:r>
            <a:r>
              <a:rPr lang="en-US" altLang="ja-JP" dirty="0">
                <a:solidFill>
                  <a:schemeClr val="tx1"/>
                </a:solidFill>
              </a:rPr>
              <a:t>Automate</a:t>
            </a:r>
            <a:r>
              <a:rPr lang="ja-JP" altLang="en-US" dirty="0">
                <a:solidFill>
                  <a:schemeClr val="tx1"/>
                </a:solidFill>
              </a:rPr>
              <a:t>で</a:t>
            </a:r>
            <a:br>
              <a:rPr lang="en-US" altLang="ja-JP" dirty="0">
                <a:solidFill>
                  <a:schemeClr val="tx1"/>
                </a:solidFill>
              </a:rPr>
            </a:br>
            <a:r>
              <a:rPr lang="ja-JP" altLang="en-US" dirty="0">
                <a:solidFill>
                  <a:schemeClr val="tx1"/>
                </a:solidFill>
              </a:rPr>
              <a:t>コネクタが用意されている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746865" y="2266159"/>
            <a:ext cx="3092116" cy="697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サービスで</a:t>
            </a:r>
            <a:r>
              <a:rPr lang="en-US" altLang="ja-JP" dirty="0">
                <a:solidFill>
                  <a:schemeClr val="tx1"/>
                </a:solidFill>
              </a:rPr>
              <a:t>API</a:t>
            </a:r>
            <a:r>
              <a:rPr lang="ja-JP" altLang="en-US" dirty="0">
                <a:solidFill>
                  <a:schemeClr val="tx1"/>
                </a:solidFill>
              </a:rPr>
              <a:t>が</a:t>
            </a:r>
            <a:br>
              <a:rPr lang="en-US" altLang="ja-JP" dirty="0">
                <a:solidFill>
                  <a:schemeClr val="tx1"/>
                </a:solidFill>
              </a:rPr>
            </a:br>
            <a:r>
              <a:rPr lang="ja-JP" altLang="en-US" dirty="0">
                <a:solidFill>
                  <a:schemeClr val="tx1"/>
                </a:solidFill>
              </a:rPr>
              <a:t>提供されている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746864" y="3593637"/>
            <a:ext cx="3092116" cy="697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作業する</a:t>
            </a:r>
            <a:r>
              <a:rPr lang="en-US" altLang="ja-JP" dirty="0">
                <a:solidFill>
                  <a:schemeClr val="tx1"/>
                </a:solidFill>
              </a:rPr>
              <a:t>PC</a:t>
            </a:r>
            <a:r>
              <a:rPr lang="ja-JP" altLang="en-US" dirty="0">
                <a:solidFill>
                  <a:schemeClr val="tx1"/>
                </a:solidFill>
              </a:rPr>
              <a:t>は</a:t>
            </a:r>
            <a:br>
              <a:rPr lang="en-US" altLang="ja-JP" dirty="0">
                <a:solidFill>
                  <a:schemeClr val="tx1"/>
                </a:solidFill>
              </a:rPr>
            </a:br>
            <a:r>
              <a:rPr lang="ja-JP" altLang="en-US" dirty="0">
                <a:solidFill>
                  <a:schemeClr val="tx1"/>
                </a:solidFill>
              </a:rPr>
              <a:t>ネットに接続している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7806769" y="1000201"/>
            <a:ext cx="3092116" cy="697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コネクタを利用する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806770" y="2266159"/>
            <a:ext cx="3092116" cy="697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HTTP</a:t>
            </a:r>
            <a:r>
              <a:rPr lang="ja-JP" altLang="en-US" dirty="0">
                <a:solidFill>
                  <a:schemeClr val="tx1"/>
                </a:solidFill>
              </a:rPr>
              <a:t>コネクタやカスタム</a:t>
            </a:r>
            <a:br>
              <a:rPr lang="en-US" altLang="ja-JP" dirty="0">
                <a:solidFill>
                  <a:schemeClr val="tx1"/>
                </a:solidFill>
              </a:rPr>
            </a:br>
            <a:r>
              <a:rPr lang="ja-JP" altLang="en-US" dirty="0">
                <a:solidFill>
                  <a:schemeClr val="tx1"/>
                </a:solidFill>
              </a:rPr>
              <a:t>コネクタを利用する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806770" y="3593637"/>
            <a:ext cx="3092116" cy="697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UI flows </a:t>
            </a:r>
            <a:r>
              <a:rPr lang="ja-JP" altLang="en-US" dirty="0">
                <a:solidFill>
                  <a:schemeClr val="tx1"/>
                </a:solidFill>
              </a:rPr>
              <a:t>を利用する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746864" y="4921115"/>
            <a:ext cx="3092116" cy="697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手作業での連携を検討する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右矢印 12"/>
          <p:cNvSpPr/>
          <p:nvPr/>
        </p:nvSpPr>
        <p:spPr>
          <a:xfrm>
            <a:off x="5122126" y="1080740"/>
            <a:ext cx="2401496" cy="53411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/>
          <p:cNvSpPr/>
          <p:nvPr/>
        </p:nvSpPr>
        <p:spPr>
          <a:xfrm>
            <a:off x="5122127" y="2348020"/>
            <a:ext cx="2401496" cy="53411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/>
          <p:cNvSpPr/>
          <p:nvPr/>
        </p:nvSpPr>
        <p:spPr>
          <a:xfrm>
            <a:off x="5122127" y="3675498"/>
            <a:ext cx="2401496" cy="53411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5400000">
            <a:off x="3141545" y="1734460"/>
            <a:ext cx="302752" cy="53411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 rot="5400000">
            <a:off x="3141546" y="3049131"/>
            <a:ext cx="302752" cy="53411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 rot="5400000">
            <a:off x="3141546" y="4368981"/>
            <a:ext cx="302752" cy="53411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559976" y="1783559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559978" y="3145347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559978" y="4467120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974408" y="1537180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Yes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974410" y="283856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Yes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974410" y="421105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Yes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537241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155" y="3249257"/>
            <a:ext cx="780290" cy="780290"/>
          </a:xfrm>
          <a:prstGeom prst="rect">
            <a:avLst/>
          </a:prstGeom>
        </p:spPr>
      </p:pic>
      <p:sp>
        <p:nvSpPr>
          <p:cNvPr id="4" name="右矢印 3"/>
          <p:cNvSpPr/>
          <p:nvPr/>
        </p:nvSpPr>
        <p:spPr>
          <a:xfrm>
            <a:off x="2881011" y="3441951"/>
            <a:ext cx="598032" cy="37038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1250" y1="50000" x2="61250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315" y="3169946"/>
            <a:ext cx="988541" cy="9144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1485" y="4814679"/>
            <a:ext cx="652916" cy="653420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>
          <a:xfrm rot="5400000">
            <a:off x="1818927" y="4198168"/>
            <a:ext cx="598032" cy="37038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441" y="3294030"/>
            <a:ext cx="780290" cy="780290"/>
          </a:xfrm>
          <a:prstGeom prst="rect">
            <a:avLst/>
          </a:prstGeom>
        </p:spPr>
      </p:pic>
      <p:sp>
        <p:nvSpPr>
          <p:cNvPr id="11" name="右矢印 10"/>
          <p:cNvSpPr/>
          <p:nvPr/>
        </p:nvSpPr>
        <p:spPr>
          <a:xfrm>
            <a:off x="8204047" y="3486724"/>
            <a:ext cx="598032" cy="37038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1250" y1="50000" x2="61250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51" y="3214719"/>
            <a:ext cx="988541" cy="9144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14521" y="4859452"/>
            <a:ext cx="652916" cy="653420"/>
          </a:xfrm>
          <a:prstGeom prst="rect">
            <a:avLst/>
          </a:prstGeom>
        </p:spPr>
      </p:pic>
      <p:sp>
        <p:nvSpPr>
          <p:cNvPr id="14" name="右矢印 13"/>
          <p:cNvSpPr/>
          <p:nvPr/>
        </p:nvSpPr>
        <p:spPr>
          <a:xfrm rot="5400000">
            <a:off x="7141963" y="4242941"/>
            <a:ext cx="598032" cy="37038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2" descr="https://connectoricons-prod.azureedge.net/uiflow/icon_1.0.1299.185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947" y="3373343"/>
            <a:ext cx="621665" cy="62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右矢印 15"/>
          <p:cNvSpPr/>
          <p:nvPr/>
        </p:nvSpPr>
        <p:spPr>
          <a:xfrm>
            <a:off x="9862724" y="3498981"/>
            <a:ext cx="598032" cy="37038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02106" y="2187559"/>
            <a:ext cx="5953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配送会社の着荷情報取得は</a:t>
            </a:r>
            <a:r>
              <a:rPr kumimoji="1" lang="en-US" altLang="ja-JP" sz="2000" dirty="0"/>
              <a:t>API</a:t>
            </a:r>
            <a:r>
              <a:rPr kumimoji="1" lang="ja-JP" altLang="en-US" sz="2000" dirty="0"/>
              <a:t>が用意されているが</a:t>
            </a:r>
            <a:endParaRPr kumimoji="1" lang="en-US" altLang="ja-JP" sz="2000" dirty="0"/>
          </a:p>
          <a:p>
            <a:r>
              <a:rPr lang="ja-JP" altLang="en-US" sz="2000" dirty="0"/>
              <a:t>日々取り扱う件数が少ないこともあり</a:t>
            </a:r>
            <a:endParaRPr lang="en-US" altLang="ja-JP" sz="2000" dirty="0"/>
          </a:p>
          <a:p>
            <a:r>
              <a:rPr lang="en-US" altLang="ja-JP" sz="2000" dirty="0"/>
              <a:t>1</a:t>
            </a:r>
            <a:r>
              <a:rPr lang="ja-JP" altLang="en-US" sz="2000" dirty="0"/>
              <a:t>アクセスあたりのコストが割に合わない</a:t>
            </a:r>
            <a:endParaRPr kumimoji="1" lang="ja-JP" altLang="en-US" sz="20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549760" y="4370120"/>
            <a:ext cx="32239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このような場合では</a:t>
            </a:r>
            <a:br>
              <a:rPr lang="en-US" altLang="ja-JP" sz="2000" dirty="0"/>
            </a:br>
            <a:r>
              <a:rPr lang="en-US" altLang="ja-JP" sz="2000" dirty="0"/>
              <a:t>UI Flows </a:t>
            </a:r>
            <a:r>
              <a:rPr lang="ja-JP" altLang="en-US" sz="2000" dirty="0"/>
              <a:t>による手動連携が</a:t>
            </a:r>
            <a:endParaRPr lang="en-US" altLang="ja-JP" sz="2000" dirty="0"/>
          </a:p>
          <a:p>
            <a:r>
              <a:rPr lang="ja-JP" altLang="en-US" sz="2000" dirty="0"/>
              <a:t>ビジネス的に適している</a:t>
            </a:r>
            <a:endParaRPr kumimoji="1" lang="ja-JP" altLang="en-US" sz="2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706580" y="3177705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>
                <a:solidFill>
                  <a:srgbClr val="FF0000"/>
                </a:solidFill>
              </a:rPr>
              <a:t>￥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957792" y="1028460"/>
            <a:ext cx="104519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配送会社</a:t>
            </a:r>
            <a:r>
              <a:rPr lang="en-US" altLang="ja-JP" sz="2800" dirty="0"/>
              <a:t>Web</a:t>
            </a:r>
            <a:r>
              <a:rPr lang="ja-JP" altLang="en-US" sz="2800" dirty="0"/>
              <a:t>サイトで提供されている</a:t>
            </a:r>
            <a:br>
              <a:rPr lang="en-US" altLang="ja-JP" sz="2800" dirty="0"/>
            </a:br>
            <a:r>
              <a:rPr lang="ja-JP" altLang="en-US" sz="2800" dirty="0"/>
              <a:t>荷物問合せ機能を利用して着荷状態を取得（</a:t>
            </a:r>
            <a:r>
              <a:rPr lang="en-US" altLang="ja-JP" sz="2800" dirty="0"/>
              <a:t>UI Flows</a:t>
            </a:r>
            <a:r>
              <a:rPr lang="ja-JP" altLang="en-US" sz="2800" dirty="0"/>
              <a:t>利用）</a:t>
            </a:r>
            <a:endParaRPr lang="en-US" altLang="ja-JP" sz="28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63353" y="190503"/>
            <a:ext cx="922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現実的なアクセス方法の決定</a:t>
            </a:r>
            <a:endParaRPr lang="en-US" altLang="ja-JP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右矢印 21"/>
          <p:cNvSpPr/>
          <p:nvPr/>
        </p:nvSpPr>
        <p:spPr>
          <a:xfrm>
            <a:off x="5262514" y="3976846"/>
            <a:ext cx="1032033" cy="70537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479256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Demo3:Check</a:t>
            </a:r>
            <a:r>
              <a:rPr kumimoji="1" lang="en-US" altLang="ja-JP" dirty="0"/>
              <a:t> Shipment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0749630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03" y="600561"/>
            <a:ext cx="5269801" cy="4587827"/>
          </a:xfrm>
          <a:prstGeom prst="rect">
            <a:avLst/>
          </a:prstGeom>
        </p:spPr>
      </p:pic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8BDC2390-2F2F-4F49-8DC0-779332D372BB}"/>
              </a:ext>
            </a:extLst>
          </p:cNvPr>
          <p:cNvGrpSpPr/>
          <p:nvPr/>
        </p:nvGrpSpPr>
        <p:grpSpPr>
          <a:xfrm>
            <a:off x="5507804" y="600561"/>
            <a:ext cx="6559408" cy="483492"/>
            <a:chOff x="5507804" y="600561"/>
            <a:chExt cx="6559408" cy="483492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6304715" y="600561"/>
              <a:ext cx="5762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1</a:t>
              </a:r>
              <a:r>
                <a:rPr lang="ja-JP" altLang="en-US" sz="2400" dirty="0"/>
                <a:t>日</a:t>
              </a:r>
              <a:r>
                <a:rPr lang="en-US" altLang="ja-JP" sz="2400" dirty="0"/>
                <a:t>1</a:t>
              </a:r>
              <a:r>
                <a:rPr lang="ja-JP" altLang="en-US" sz="2400" dirty="0"/>
                <a:t>回状況を確認させる</a:t>
              </a:r>
              <a:endParaRPr kumimoji="1" lang="ja-JP" altLang="en-US" sz="2400" dirty="0"/>
            </a:p>
          </p:txBody>
        </p:sp>
        <p:sp>
          <p:nvSpPr>
            <p:cNvPr id="5" name="右矢印 4"/>
            <p:cNvSpPr/>
            <p:nvPr/>
          </p:nvSpPr>
          <p:spPr>
            <a:xfrm rot="10800000">
              <a:off x="5507804" y="655790"/>
              <a:ext cx="578735" cy="4282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0D7A910-EBBF-496F-9E47-6967E6DB0CD0}"/>
              </a:ext>
            </a:extLst>
          </p:cNvPr>
          <p:cNvGrpSpPr/>
          <p:nvPr/>
        </p:nvGrpSpPr>
        <p:grpSpPr>
          <a:xfrm>
            <a:off x="5507804" y="1356799"/>
            <a:ext cx="6559408" cy="461665"/>
            <a:chOff x="5507804" y="1356799"/>
            <a:chExt cx="6559408" cy="461665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6304715" y="1356799"/>
              <a:ext cx="5762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Excel</a:t>
              </a:r>
              <a:r>
                <a:rPr lang="ja-JP" altLang="en-US" sz="2400" dirty="0"/>
                <a:t>ファイルからデータを取得</a:t>
              </a:r>
              <a:endParaRPr kumimoji="1" lang="ja-JP" altLang="en-US" sz="2400" dirty="0"/>
            </a:p>
          </p:txBody>
        </p:sp>
        <p:sp>
          <p:nvSpPr>
            <p:cNvPr id="9" name="右矢印 8"/>
            <p:cNvSpPr/>
            <p:nvPr/>
          </p:nvSpPr>
          <p:spPr>
            <a:xfrm rot="10800000">
              <a:off x="5507804" y="1356799"/>
              <a:ext cx="578735" cy="4282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7EECA9F-5776-4C30-A465-D220EB9A5DA7}"/>
              </a:ext>
            </a:extLst>
          </p:cNvPr>
          <p:cNvGrpSpPr/>
          <p:nvPr/>
        </p:nvGrpSpPr>
        <p:grpSpPr>
          <a:xfrm>
            <a:off x="5507804" y="1929164"/>
            <a:ext cx="6559408" cy="461665"/>
            <a:chOff x="5507804" y="1929164"/>
            <a:chExt cx="6559408" cy="461665"/>
          </a:xfrm>
        </p:grpSpPr>
        <p:sp>
          <p:nvSpPr>
            <p:cNvPr id="10" name="テキスト ボックス 9"/>
            <p:cNvSpPr txBox="1"/>
            <p:nvPr/>
          </p:nvSpPr>
          <p:spPr>
            <a:xfrm>
              <a:off x="6304715" y="1929164"/>
              <a:ext cx="5762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/>
                <a:t>処理対象のデータだけにフィルタリング</a:t>
              </a:r>
              <a:endParaRPr kumimoji="1" lang="ja-JP" altLang="en-US" sz="2400" dirty="0"/>
            </a:p>
          </p:txBody>
        </p:sp>
        <p:sp>
          <p:nvSpPr>
            <p:cNvPr id="11" name="右矢印 10"/>
            <p:cNvSpPr/>
            <p:nvPr/>
          </p:nvSpPr>
          <p:spPr>
            <a:xfrm rot="10800000">
              <a:off x="5507804" y="1929164"/>
              <a:ext cx="578735" cy="4282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A82A0BC3-8AB6-44DA-B08F-6005EC1C84DA}"/>
              </a:ext>
            </a:extLst>
          </p:cNvPr>
          <p:cNvGrpSpPr/>
          <p:nvPr/>
        </p:nvGrpSpPr>
        <p:grpSpPr>
          <a:xfrm>
            <a:off x="5507804" y="3401078"/>
            <a:ext cx="6559408" cy="461665"/>
            <a:chOff x="5507804" y="3401078"/>
            <a:chExt cx="6559408" cy="461665"/>
          </a:xfrm>
        </p:grpSpPr>
        <p:sp>
          <p:nvSpPr>
            <p:cNvPr id="12" name="テキスト ボックス 11"/>
            <p:cNvSpPr txBox="1"/>
            <p:nvPr/>
          </p:nvSpPr>
          <p:spPr>
            <a:xfrm>
              <a:off x="6304715" y="3401078"/>
              <a:ext cx="5762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UI Flows </a:t>
              </a:r>
              <a:r>
                <a:rPr lang="ja-JP" altLang="en-US" sz="2400" dirty="0"/>
                <a:t>で</a:t>
              </a:r>
              <a:r>
                <a:rPr lang="en-US" altLang="ja-JP" sz="2400" dirty="0"/>
                <a:t>1</a:t>
              </a:r>
              <a:r>
                <a:rPr lang="ja-JP" altLang="en-US" sz="2400" dirty="0"/>
                <a:t>件ごとに配達状況を確認</a:t>
              </a:r>
              <a:endParaRPr kumimoji="1" lang="ja-JP" altLang="en-US" sz="2400" dirty="0"/>
            </a:p>
          </p:txBody>
        </p:sp>
        <p:sp>
          <p:nvSpPr>
            <p:cNvPr id="13" name="右矢印 12"/>
            <p:cNvSpPr/>
            <p:nvPr/>
          </p:nvSpPr>
          <p:spPr>
            <a:xfrm rot="10800000">
              <a:off x="5507804" y="3401078"/>
              <a:ext cx="578735" cy="4282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66510F18-D7A2-412E-A541-0273A49C8236}"/>
              </a:ext>
            </a:extLst>
          </p:cNvPr>
          <p:cNvGrpSpPr/>
          <p:nvPr/>
        </p:nvGrpSpPr>
        <p:grpSpPr>
          <a:xfrm>
            <a:off x="5507804" y="4079618"/>
            <a:ext cx="6559408" cy="461665"/>
            <a:chOff x="5507804" y="4079618"/>
            <a:chExt cx="6559408" cy="461665"/>
          </a:xfrm>
        </p:grpSpPr>
        <p:sp>
          <p:nvSpPr>
            <p:cNvPr id="14" name="テキスト ボックス 13"/>
            <p:cNvSpPr txBox="1"/>
            <p:nvPr/>
          </p:nvSpPr>
          <p:spPr>
            <a:xfrm>
              <a:off x="6304715" y="4079618"/>
              <a:ext cx="5762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/>
                <a:t>配達状況を</a:t>
              </a:r>
              <a:r>
                <a:rPr lang="en-US" altLang="ja-JP" sz="2400" dirty="0"/>
                <a:t>Excel</a:t>
              </a:r>
              <a:r>
                <a:rPr lang="ja-JP" altLang="en-US" sz="2400" dirty="0"/>
                <a:t>へ更新</a:t>
              </a:r>
              <a:endParaRPr kumimoji="1" lang="ja-JP" altLang="en-US" sz="2400" dirty="0"/>
            </a:p>
          </p:txBody>
        </p:sp>
        <p:sp>
          <p:nvSpPr>
            <p:cNvPr id="15" name="右矢印 14"/>
            <p:cNvSpPr/>
            <p:nvPr/>
          </p:nvSpPr>
          <p:spPr>
            <a:xfrm rot="10800000">
              <a:off x="5507804" y="4079618"/>
              <a:ext cx="578735" cy="4282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18996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62C29AC-D6D8-499B-9EB7-6583E1024078}"/>
              </a:ext>
            </a:extLst>
          </p:cNvPr>
          <p:cNvSpPr txBox="1"/>
          <p:nvPr/>
        </p:nvSpPr>
        <p:spPr>
          <a:xfrm>
            <a:off x="4807731" y="2347860"/>
            <a:ext cx="738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0" lang="ja-JP" altLang="en-US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関心分野</a:t>
            </a:r>
            <a:r>
              <a:rPr kumimoji="0" lang="en-US" altLang="ja-JP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kumimoji="0" lang="en-US" altLang="ja-JP" sz="28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NoCode</a:t>
            </a:r>
            <a:r>
              <a:rPr kumimoji="0" lang="en-US" altLang="ja-JP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kumimoji="0" lang="en-US" altLang="ja-JP" sz="28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LowCode</a:t>
            </a:r>
            <a:r>
              <a:rPr kumimoji="0" lang="ja-JP" altLang="en-US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開発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68C70B7-19A9-4477-A19F-264D523DC377}"/>
              </a:ext>
            </a:extLst>
          </p:cNvPr>
          <p:cNvSpPr txBox="1"/>
          <p:nvPr/>
        </p:nvSpPr>
        <p:spPr>
          <a:xfrm>
            <a:off x="4786822" y="1657160"/>
            <a:ext cx="738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0" lang="ja-JP" altLang="en-US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コミュニティ</a:t>
            </a:r>
            <a:r>
              <a:rPr kumimoji="0" lang="en-US" altLang="ja-JP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kumimoji="0" lang="en-US" altLang="ja-JP" sz="28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LogicFlow</a:t>
            </a:r>
            <a:r>
              <a:rPr kumimoji="0" lang="en-US" altLang="ja-JP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-ja / CLR/H</a:t>
            </a:r>
            <a:endParaRPr kumimoji="0" lang="ja-JP" altLang="en-US" sz="28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F0ABEF-F7FC-412D-80C7-7E0AF1DDA25B}"/>
              </a:ext>
            </a:extLst>
          </p:cNvPr>
          <p:cNvSpPr txBox="1"/>
          <p:nvPr/>
        </p:nvSpPr>
        <p:spPr>
          <a:xfrm>
            <a:off x="4786823" y="1022048"/>
            <a:ext cx="738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0" lang="en-US" altLang="ja-JP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MVP for Microsoft Azure(2017.03 </a:t>
            </a:r>
            <a:r>
              <a:rPr kumimoji="0" lang="ja-JP" altLang="en-US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～</a:t>
            </a:r>
            <a:r>
              <a:rPr kumimoji="0" lang="en-US" altLang="ja-JP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kumimoji="0" lang="ja-JP" altLang="en-US" sz="28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F3CF426-9503-43D3-A330-81F745C57684}"/>
              </a:ext>
            </a:extLst>
          </p:cNvPr>
          <p:cNvSpPr txBox="1"/>
          <p:nvPr/>
        </p:nvSpPr>
        <p:spPr>
          <a:xfrm>
            <a:off x="5344322" y="4234950"/>
            <a:ext cx="175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0" lang="en-US" altLang="ja-JP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kumimoji="0" lang="en-US" altLang="ja-JP" sz="28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twit_ahf</a:t>
            </a:r>
            <a:endParaRPr kumimoji="0" lang="ja-JP" altLang="en-US" sz="28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2C0933A-5A6E-4A8D-8F08-DDD286FD64A2}"/>
              </a:ext>
            </a:extLst>
          </p:cNvPr>
          <p:cNvSpPr txBox="1"/>
          <p:nvPr/>
        </p:nvSpPr>
        <p:spPr>
          <a:xfrm>
            <a:off x="5344322" y="4729357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0" lang="en-US" altLang="ja-JP" sz="280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tomoyuki.obi</a:t>
            </a:r>
            <a:endParaRPr kumimoji="0" lang="ja-JP" altLang="en-US" sz="28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2321926-AEF4-4199-B575-1A35505BBD82}"/>
              </a:ext>
            </a:extLst>
          </p:cNvPr>
          <p:cNvSpPr txBox="1"/>
          <p:nvPr/>
        </p:nvSpPr>
        <p:spPr>
          <a:xfrm>
            <a:off x="6407600" y="2783911"/>
            <a:ext cx="5353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0" lang="en-US" altLang="ja-JP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VB / Power Platform</a:t>
            </a:r>
            <a:endParaRPr kumimoji="0" lang="ja-JP" altLang="en-US" sz="28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Picture 30" descr="Facebook">
            <a:extLst>
              <a:ext uri="{FF2B5EF4-FFF2-40B4-BE49-F238E27FC236}">
                <a16:creationId xmlns:a16="http://schemas.microsoft.com/office/drawing/2014/main" id="{694724F5-D740-4CDA-935D-37AC588BCE45}"/>
              </a:ext>
            </a:extLst>
          </p:cNvPr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2169" y="4804727"/>
            <a:ext cx="414000" cy="4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6" descr="API アイコン">
            <a:extLst>
              <a:ext uri="{FF2B5EF4-FFF2-40B4-BE49-F238E27FC236}">
                <a16:creationId xmlns:a16="http://schemas.microsoft.com/office/drawing/2014/main" id="{71736F40-2FB2-478D-B5BE-8B0072B88131}"/>
              </a:ext>
            </a:extLst>
          </p:cNvPr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2169" y="4312838"/>
            <a:ext cx="414000" cy="4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2" descr="Blogger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2169" y="3820950"/>
            <a:ext cx="414000" cy="4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F3CF426-9503-43D3-A330-81F745C57684}"/>
              </a:ext>
            </a:extLst>
          </p:cNvPr>
          <p:cNvSpPr txBox="1"/>
          <p:nvPr/>
        </p:nvSpPr>
        <p:spPr>
          <a:xfrm>
            <a:off x="5344322" y="3766340"/>
            <a:ext cx="3431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0" lang="en-US" altLang="ja-JP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https://blog.kuma.icu</a:t>
            </a:r>
            <a:endParaRPr kumimoji="0" lang="ja-JP" altLang="en-US" sz="28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2321926-AEF4-4199-B575-1A35505BBD82}"/>
              </a:ext>
            </a:extLst>
          </p:cNvPr>
          <p:cNvSpPr txBox="1"/>
          <p:nvPr/>
        </p:nvSpPr>
        <p:spPr>
          <a:xfrm>
            <a:off x="6407600" y="3243120"/>
            <a:ext cx="5353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0" lang="en-US" altLang="ja-JP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Enterprise Integration</a:t>
            </a:r>
            <a:endParaRPr kumimoji="0" lang="ja-JP" altLang="en-US" sz="28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DF0ABEF-F7FC-412D-80C7-7E0AF1DDA25B}"/>
              </a:ext>
            </a:extLst>
          </p:cNvPr>
          <p:cNvSpPr txBox="1"/>
          <p:nvPr/>
        </p:nvSpPr>
        <p:spPr>
          <a:xfrm>
            <a:off x="4786822" y="331347"/>
            <a:ext cx="7384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0" lang="ja-JP" alt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小尾 智之（</a:t>
            </a:r>
            <a:r>
              <a:rPr kumimoji="0" lang="en-US" altLang="ja-JP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Tomoyuki Obi</a:t>
            </a:r>
            <a:r>
              <a:rPr kumimoji="0" lang="ja-JP" altLang="en-US" sz="32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）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22" y="1657160"/>
            <a:ext cx="3374629" cy="337462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2169" y="5296616"/>
            <a:ext cx="414000" cy="414000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F3CF426-9503-43D3-A330-81F745C57684}"/>
              </a:ext>
            </a:extLst>
          </p:cNvPr>
          <p:cNvSpPr txBox="1"/>
          <p:nvPr/>
        </p:nvSpPr>
        <p:spPr>
          <a:xfrm>
            <a:off x="5344322" y="5226780"/>
            <a:ext cx="517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0" lang="en-US" altLang="ja-JP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https://el.jibun.atmarkit.co.jp/ahf/</a:t>
            </a:r>
            <a:endParaRPr kumimoji="0" lang="ja-JP" altLang="en-US" sz="28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タイトル 3">
            <a:extLst>
              <a:ext uri="{FF2B5EF4-FFF2-40B4-BE49-F238E27FC236}">
                <a16:creationId xmlns:a16="http://schemas.microsoft.com/office/drawing/2014/main" id="{B1ABA7CF-C16E-4969-93C8-C6C885E27CC6}"/>
              </a:ext>
            </a:extLst>
          </p:cNvPr>
          <p:cNvSpPr txBox="1">
            <a:spLocks/>
          </p:cNvSpPr>
          <p:nvPr/>
        </p:nvSpPr>
        <p:spPr>
          <a:xfrm>
            <a:off x="693084" y="502059"/>
            <a:ext cx="10515600" cy="10108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自己紹介</a:t>
            </a:r>
          </a:p>
        </p:txBody>
      </p:sp>
    </p:spTree>
    <p:extLst>
      <p:ext uri="{BB962C8B-B14F-4D97-AF65-F5344CB8AC3E}">
        <p14:creationId xmlns:p14="http://schemas.microsoft.com/office/powerpoint/2010/main" val="409485540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03" y="600561"/>
            <a:ext cx="5269801" cy="4587827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161" y="1409173"/>
            <a:ext cx="5887272" cy="3229426"/>
          </a:xfrm>
          <a:prstGeom prst="rect">
            <a:avLst/>
          </a:prstGeom>
        </p:spPr>
      </p:pic>
      <p:sp>
        <p:nvSpPr>
          <p:cNvPr id="17" name="右矢印 16"/>
          <p:cNvSpPr/>
          <p:nvPr/>
        </p:nvSpPr>
        <p:spPr>
          <a:xfrm>
            <a:off x="4991787" y="2448988"/>
            <a:ext cx="1032033" cy="70537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6204030" y="2002420"/>
            <a:ext cx="5544274" cy="14265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868172" y="4772889"/>
            <a:ext cx="6007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コンカレンシーを </a:t>
            </a:r>
            <a:r>
              <a:rPr lang="en-US" altLang="ja-JP" sz="2400" dirty="0"/>
              <a:t>1 </a:t>
            </a:r>
            <a:r>
              <a:rPr lang="ja-JP" altLang="en-US" sz="2400" dirty="0"/>
              <a:t>に設定し</a:t>
            </a:r>
            <a:endParaRPr lang="en-US" altLang="ja-JP" sz="2400" dirty="0"/>
          </a:p>
          <a:p>
            <a:r>
              <a:rPr kumimoji="1" lang="en-US" altLang="ja-JP" sz="2400" dirty="0"/>
              <a:t>UI Flows </a:t>
            </a:r>
            <a:r>
              <a:rPr kumimoji="1" lang="ja-JP" altLang="en-US" sz="2400" dirty="0"/>
              <a:t>が多重に動作しないよう制限する</a:t>
            </a:r>
          </a:p>
        </p:txBody>
      </p:sp>
    </p:spTree>
    <p:extLst>
      <p:ext uri="{BB962C8B-B14F-4D97-AF65-F5344CB8AC3E}">
        <p14:creationId xmlns:p14="http://schemas.microsoft.com/office/powerpoint/2010/main" val="3253268777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50" y="650111"/>
            <a:ext cx="8753475" cy="47244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9194671" y="1458410"/>
            <a:ext cx="2677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Web</a:t>
            </a:r>
            <a:r>
              <a:rPr kumimoji="1" lang="ja-JP" altLang="en-US" sz="2400" dirty="0"/>
              <a:t> 用 </a:t>
            </a:r>
            <a:r>
              <a:rPr kumimoji="1" lang="en-US" altLang="ja-JP" sz="2400" dirty="0"/>
              <a:t>UI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Flows</a:t>
            </a:r>
            <a:r>
              <a:rPr kumimoji="1" lang="ja-JP" altLang="en-US" sz="2400" dirty="0"/>
              <a:t>の</a:t>
            </a:r>
            <a:endParaRPr kumimoji="1" lang="en-US" altLang="ja-JP" sz="2400" dirty="0"/>
          </a:p>
          <a:p>
            <a:r>
              <a:rPr lang="ja-JP" altLang="en-US" sz="2400" dirty="0"/>
              <a:t>設定内容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94671" y="2756704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基本は操作を</a:t>
            </a:r>
            <a:endParaRPr kumimoji="1" lang="en-US" altLang="ja-JP" sz="2400" dirty="0"/>
          </a:p>
          <a:p>
            <a:r>
              <a:rPr kumimoji="1" lang="ja-JP" altLang="en-US" sz="2400" dirty="0"/>
              <a:t>記録させて利用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194671" y="4182319"/>
            <a:ext cx="2339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Selenium IDE</a:t>
            </a:r>
            <a:r>
              <a:rPr kumimoji="1" lang="ja-JP" altLang="en-US" sz="2400" dirty="0"/>
              <a:t>の</a:t>
            </a:r>
            <a:endParaRPr kumimoji="1" lang="en-US" altLang="ja-JP" sz="2400" dirty="0"/>
          </a:p>
          <a:p>
            <a:r>
              <a:rPr lang="ja-JP" altLang="en-US" sz="2400" dirty="0"/>
              <a:t>コマンド知識が</a:t>
            </a:r>
            <a:endParaRPr lang="en-US" altLang="ja-JP" sz="2400" dirty="0"/>
          </a:p>
          <a:p>
            <a:r>
              <a:rPr kumimoji="1" lang="ja-JP" altLang="en-US" sz="2400" dirty="0"/>
              <a:t>若干必要</a:t>
            </a:r>
          </a:p>
        </p:txBody>
      </p:sp>
    </p:spTree>
    <p:extLst>
      <p:ext uri="{BB962C8B-B14F-4D97-AF65-F5344CB8AC3E}">
        <p14:creationId xmlns:p14="http://schemas.microsoft.com/office/powerpoint/2010/main" val="127983241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19" y="138896"/>
            <a:ext cx="4555189" cy="5648988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E9522549-B8A6-49BC-86E2-A1F4989F4FC1}"/>
              </a:ext>
            </a:extLst>
          </p:cNvPr>
          <p:cNvGrpSpPr/>
          <p:nvPr/>
        </p:nvGrpSpPr>
        <p:grpSpPr>
          <a:xfrm>
            <a:off x="5218437" y="138896"/>
            <a:ext cx="6559408" cy="483492"/>
            <a:chOff x="5218437" y="138896"/>
            <a:chExt cx="6559408" cy="483492"/>
          </a:xfrm>
        </p:grpSpPr>
        <p:sp>
          <p:nvSpPr>
            <p:cNvPr id="5" name="テキスト ボックス 4"/>
            <p:cNvSpPr txBox="1"/>
            <p:nvPr/>
          </p:nvSpPr>
          <p:spPr>
            <a:xfrm>
              <a:off x="6015348" y="138896"/>
              <a:ext cx="5762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OneDrive </a:t>
              </a:r>
              <a:r>
                <a:rPr lang="ja-JP" altLang="en-US" sz="2400" dirty="0"/>
                <a:t>上でファイル編集を検知</a:t>
              </a:r>
              <a:endParaRPr kumimoji="1" lang="ja-JP" altLang="en-US" sz="2400" dirty="0"/>
            </a:p>
          </p:txBody>
        </p:sp>
        <p:sp>
          <p:nvSpPr>
            <p:cNvPr id="6" name="右矢印 5"/>
            <p:cNvSpPr/>
            <p:nvPr/>
          </p:nvSpPr>
          <p:spPr>
            <a:xfrm rot="10800000">
              <a:off x="5218437" y="194125"/>
              <a:ext cx="578735" cy="4282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8DB4B5D-3A74-40BB-BA69-829B2A0BFD52}"/>
              </a:ext>
            </a:extLst>
          </p:cNvPr>
          <p:cNvGrpSpPr/>
          <p:nvPr/>
        </p:nvGrpSpPr>
        <p:grpSpPr>
          <a:xfrm>
            <a:off x="5218437" y="766490"/>
            <a:ext cx="6559408" cy="461665"/>
            <a:chOff x="5218437" y="766490"/>
            <a:chExt cx="6559408" cy="461665"/>
          </a:xfrm>
        </p:grpSpPr>
        <p:sp>
          <p:nvSpPr>
            <p:cNvPr id="7" name="テキスト ボックス 6"/>
            <p:cNvSpPr txBox="1"/>
            <p:nvPr/>
          </p:nvSpPr>
          <p:spPr>
            <a:xfrm>
              <a:off x="6015348" y="766490"/>
              <a:ext cx="5762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/>
                <a:t>Excel</a:t>
              </a:r>
              <a:r>
                <a:rPr lang="ja-JP" altLang="en-US" sz="2400" dirty="0"/>
                <a:t>ファイルからデータを取得</a:t>
              </a:r>
              <a:endParaRPr kumimoji="1" lang="ja-JP" altLang="en-US" sz="2400" dirty="0"/>
            </a:p>
          </p:txBody>
        </p:sp>
        <p:sp>
          <p:nvSpPr>
            <p:cNvPr id="8" name="右矢印 7"/>
            <p:cNvSpPr/>
            <p:nvPr/>
          </p:nvSpPr>
          <p:spPr>
            <a:xfrm rot="10800000">
              <a:off x="5218437" y="766490"/>
              <a:ext cx="578735" cy="4282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4D629F8-2157-4FF0-B5FA-BAF47B098C87}"/>
              </a:ext>
            </a:extLst>
          </p:cNvPr>
          <p:cNvGrpSpPr/>
          <p:nvPr/>
        </p:nvGrpSpPr>
        <p:grpSpPr>
          <a:xfrm>
            <a:off x="5218437" y="1338855"/>
            <a:ext cx="6559408" cy="461665"/>
            <a:chOff x="5218437" y="1338855"/>
            <a:chExt cx="6559408" cy="461665"/>
          </a:xfrm>
        </p:grpSpPr>
        <p:sp>
          <p:nvSpPr>
            <p:cNvPr id="9" name="テキスト ボックス 8"/>
            <p:cNvSpPr txBox="1"/>
            <p:nvPr/>
          </p:nvSpPr>
          <p:spPr>
            <a:xfrm>
              <a:off x="6015348" y="1338855"/>
              <a:ext cx="5762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/>
                <a:t>処理対象のデータだけにフィルタリング</a:t>
              </a:r>
              <a:endParaRPr kumimoji="1" lang="ja-JP" altLang="en-US" sz="2400" dirty="0"/>
            </a:p>
          </p:txBody>
        </p:sp>
        <p:sp>
          <p:nvSpPr>
            <p:cNvPr id="10" name="右矢印 9"/>
            <p:cNvSpPr/>
            <p:nvPr/>
          </p:nvSpPr>
          <p:spPr>
            <a:xfrm rot="10800000">
              <a:off x="5218437" y="1338855"/>
              <a:ext cx="578735" cy="4282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99C4CC4-011D-4B0F-9AE7-3B17BD2A73EE}"/>
              </a:ext>
            </a:extLst>
          </p:cNvPr>
          <p:cNvGrpSpPr/>
          <p:nvPr/>
        </p:nvGrpSpPr>
        <p:grpSpPr>
          <a:xfrm>
            <a:off x="5218437" y="3903229"/>
            <a:ext cx="6559408" cy="461665"/>
            <a:chOff x="5218437" y="3903229"/>
            <a:chExt cx="6559408" cy="461665"/>
          </a:xfrm>
        </p:grpSpPr>
        <p:sp>
          <p:nvSpPr>
            <p:cNvPr id="11" name="テキスト ボックス 10"/>
            <p:cNvSpPr txBox="1"/>
            <p:nvPr/>
          </p:nvSpPr>
          <p:spPr>
            <a:xfrm>
              <a:off x="6015348" y="3903229"/>
              <a:ext cx="5762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/>
                <a:t>メール送信と送信済みの更新</a:t>
              </a:r>
              <a:endParaRPr kumimoji="1" lang="ja-JP" altLang="en-US" sz="2400" dirty="0"/>
            </a:p>
          </p:txBody>
        </p:sp>
        <p:sp>
          <p:nvSpPr>
            <p:cNvPr id="12" name="右矢印 11"/>
            <p:cNvSpPr/>
            <p:nvPr/>
          </p:nvSpPr>
          <p:spPr>
            <a:xfrm rot="10800000">
              <a:off x="5218437" y="3903229"/>
              <a:ext cx="578735" cy="4282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11708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63353" y="190503"/>
            <a:ext cx="922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今回のデモ シナリオ</a:t>
            </a:r>
            <a:endParaRPr lang="ja-JP" alt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61884" y="1002028"/>
            <a:ext cx="104519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小規模なオンラインストアを経営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>
                <a:solidFill>
                  <a:srgbClr val="FF0000"/>
                </a:solidFill>
              </a:rPr>
              <a:t>店舗</a:t>
            </a:r>
            <a:r>
              <a:rPr lang="en-US" altLang="ja-JP" sz="2800" dirty="0">
                <a:solidFill>
                  <a:srgbClr val="FF0000"/>
                </a:solidFill>
              </a:rPr>
              <a:t>Web</a:t>
            </a:r>
            <a:r>
              <a:rPr lang="ja-JP" altLang="en-US" sz="2800" dirty="0">
                <a:solidFill>
                  <a:srgbClr val="FF0000"/>
                </a:solidFill>
              </a:rPr>
              <a:t>サイト上で注文を受けると担当者にメールされる</a:t>
            </a:r>
            <a:endParaRPr lang="en-US" altLang="ja-JP" sz="28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rgbClr val="FF0000"/>
                </a:solidFill>
              </a:rPr>
              <a:t>メール内容を台帳に転記。</a:t>
            </a:r>
            <a:r>
              <a:rPr kumimoji="1" lang="ja-JP" altLang="en-US" sz="2800" dirty="0"/>
              <a:t>以後は台帳上で管理する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受注後の出荷作業を手作業で行っている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>
                <a:solidFill>
                  <a:srgbClr val="FF0000"/>
                </a:solidFill>
              </a:rPr>
              <a:t>出荷当日に問い合わせ番号をお客様へメール</a:t>
            </a:r>
            <a:endParaRPr kumimoji="1" lang="en-US" altLang="ja-JP" sz="28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多い時でも </a:t>
            </a:r>
            <a:r>
              <a:rPr lang="en-US" altLang="ja-JP" sz="2800" dirty="0"/>
              <a:t>1 </a:t>
            </a:r>
            <a:r>
              <a:rPr lang="ja-JP" altLang="en-US" sz="2800" dirty="0"/>
              <a:t>日 </a:t>
            </a:r>
            <a:r>
              <a:rPr lang="en-US" altLang="ja-JP" sz="2800" dirty="0"/>
              <a:t>10 </a:t>
            </a:r>
            <a:r>
              <a:rPr lang="ja-JP" altLang="en-US" sz="2800" dirty="0"/>
              <a:t>件程度の出荷作業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>
                <a:solidFill>
                  <a:srgbClr val="FF0000"/>
                </a:solidFill>
              </a:rPr>
              <a:t>お客様へ商品が着荷したかを日々確認</a:t>
            </a:r>
            <a:endParaRPr lang="en-US" altLang="ja-JP" sz="28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rgbClr val="FF0000"/>
                </a:solidFill>
              </a:rPr>
              <a:t>着荷が確認出来たらありがとうございますメールを送信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544273" y="5011838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ここまでの作業を自動化できた！</a:t>
            </a:r>
          </a:p>
        </p:txBody>
      </p:sp>
    </p:spTree>
    <p:extLst>
      <p:ext uri="{BB962C8B-B14F-4D97-AF65-F5344CB8AC3E}">
        <p14:creationId xmlns:p14="http://schemas.microsoft.com/office/powerpoint/2010/main" val="4244391693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63353" y="190503"/>
            <a:ext cx="922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自動化の次に行うもの</a:t>
            </a:r>
            <a:endParaRPr lang="en-US" altLang="ja-JP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01884" y="1959485"/>
            <a:ext cx="109843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手入力している作業を </a:t>
            </a:r>
            <a:r>
              <a:rPr kumimoji="1" lang="en-US" altLang="ja-JP" sz="2800" dirty="0"/>
              <a:t>Power Apps </a:t>
            </a:r>
            <a:r>
              <a:rPr kumimoji="1" lang="ja-JP" altLang="en-US" sz="2800" dirty="0"/>
              <a:t>で入力する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台帳を基にした状況分析を </a:t>
            </a:r>
            <a:r>
              <a:rPr lang="en-US" altLang="ja-JP" sz="2800" dirty="0"/>
              <a:t>Power BI </a:t>
            </a:r>
            <a:r>
              <a:rPr lang="ja-JP" altLang="en-US" sz="2800" dirty="0"/>
              <a:t>で参照する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問合せチャットボットを</a:t>
            </a:r>
            <a:r>
              <a:rPr kumimoji="1" lang="en-US" altLang="ja-JP" sz="2800" dirty="0"/>
              <a:t>EC</a:t>
            </a:r>
            <a:r>
              <a:rPr kumimoji="1" lang="ja-JP" altLang="en-US" sz="2800" dirty="0"/>
              <a:t>サイト上に </a:t>
            </a:r>
            <a:r>
              <a:rPr lang="en-US" altLang="ja-JP" sz="2800" dirty="0"/>
              <a:t>Power Virtual </a:t>
            </a:r>
            <a:r>
              <a:rPr lang="en-US" altLang="ja-JP" sz="2800" dirty="0" err="1"/>
              <a:t>Agengts</a:t>
            </a:r>
            <a:r>
              <a:rPr lang="en-US" altLang="ja-JP" sz="2800" dirty="0"/>
              <a:t> </a:t>
            </a:r>
            <a:r>
              <a:rPr lang="ja-JP" altLang="en-US" sz="2800" dirty="0"/>
              <a:t>で用意する</a:t>
            </a:r>
            <a:endParaRPr kumimoji="1" lang="ja-JP" altLang="en-US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19869" y="4597077"/>
            <a:ext cx="70721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Power</a:t>
            </a:r>
            <a:r>
              <a:rPr kumimoji="1" lang="ja-JP" altLang="en-US" sz="3200" dirty="0"/>
              <a:t> </a:t>
            </a:r>
            <a:r>
              <a:rPr kumimoji="1" lang="en-US" altLang="ja-JP" sz="3200" dirty="0"/>
              <a:t>Platform </a:t>
            </a:r>
            <a:r>
              <a:rPr kumimoji="1" lang="ja-JP" altLang="en-US" sz="3200" dirty="0" err="1"/>
              <a:t>だけを</a:t>
            </a:r>
            <a:r>
              <a:rPr kumimoji="1" lang="ja-JP" altLang="en-US" sz="3200" dirty="0"/>
              <a:t>利用しても</a:t>
            </a:r>
            <a:endParaRPr kumimoji="1" lang="en-US" altLang="ja-JP" sz="3200" dirty="0"/>
          </a:p>
          <a:p>
            <a:r>
              <a:rPr lang="ja-JP" altLang="en-US" sz="3200" dirty="0"/>
              <a:t>非常に多くのことが実現可能です！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18408464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Power Platform 2020 Release Wave 1</a:t>
            </a:r>
            <a:br>
              <a:rPr kumimoji="1" lang="en-US" altLang="ja-JP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054136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 1"/>
          <p:cNvGraphicFramePr>
            <a:graphicFrameLocks noGrp="1"/>
          </p:cNvGraphicFramePr>
          <p:nvPr/>
        </p:nvGraphicFramePr>
        <p:xfrm>
          <a:off x="170400" y="690610"/>
          <a:ext cx="11640000" cy="59906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16666">
                  <a:extLst>
                    <a:ext uri="{9D8B030D-6E8A-4147-A177-3AD203B41FA5}">
                      <a16:colId xmlns:a16="http://schemas.microsoft.com/office/drawing/2014/main" val="3345966635"/>
                    </a:ext>
                  </a:extLst>
                </a:gridCol>
                <a:gridCol w="1918332">
                  <a:extLst>
                    <a:ext uri="{9D8B030D-6E8A-4147-A177-3AD203B41FA5}">
                      <a16:colId xmlns:a16="http://schemas.microsoft.com/office/drawing/2014/main" val="3570245788"/>
                    </a:ext>
                  </a:extLst>
                </a:gridCol>
                <a:gridCol w="1720002">
                  <a:extLst>
                    <a:ext uri="{9D8B030D-6E8A-4147-A177-3AD203B41FA5}">
                      <a16:colId xmlns:a16="http://schemas.microsoft.com/office/drawing/2014/main" val="2407996903"/>
                    </a:ext>
                  </a:extLst>
                </a:gridCol>
                <a:gridCol w="2485000">
                  <a:extLst>
                    <a:ext uri="{9D8B030D-6E8A-4147-A177-3AD203B41FA5}">
                      <a16:colId xmlns:a16="http://schemas.microsoft.com/office/drawing/2014/main" val="1499351769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Feature </a:t>
                      </a:r>
                      <a:endParaRPr lang="ja-JP" sz="18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 anchor="ctr"/>
                </a:tc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Public preview </a:t>
                      </a:r>
                      <a:endParaRPr lang="ja-JP" sz="18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 anchor="ctr"/>
                </a:tc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Early access* </a:t>
                      </a:r>
                      <a:endParaRPr lang="ja-JP" sz="18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 anchor="ctr"/>
                </a:tc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General availability </a:t>
                      </a:r>
                      <a:endParaRPr lang="ja-JP" sz="18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 anchor="ctr"/>
                </a:tc>
                <a:extLst>
                  <a:ext uri="{0D108BD9-81ED-4DB2-BD59-A6C34878D82A}">
                    <a16:rowId xmlns:a16="http://schemas.microsoft.com/office/drawing/2014/main" val="654348811"/>
                  </a:ext>
                </a:extLst>
              </a:tr>
              <a:tr h="612665"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Common expressions simplified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-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Apr 2020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extLst>
                  <a:ext uri="{0D108BD9-81ED-4DB2-BD59-A6C34878D82A}">
                    <a16:rowId xmlns:a16="http://schemas.microsoft.com/office/drawing/2014/main" val="2517172389"/>
                  </a:ext>
                </a:extLst>
              </a:tr>
              <a:tr h="629942"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Discover, learn, and create flows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with seamless new experiences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Apr 2020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extLst>
                  <a:ext uri="{0D108BD9-81ED-4DB2-BD59-A6C34878D82A}">
                    <a16:rowId xmlns:a16="http://schemas.microsoft.com/office/drawing/2014/main" val="1172199488"/>
                  </a:ext>
                </a:extLst>
              </a:tr>
              <a:tr h="612665"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Power Automate and Microsoft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Teams</a:t>
                      </a:r>
                      <a:b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</a:b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productivity enhancements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Apr 2020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extLst>
                  <a:ext uri="{0D108BD9-81ED-4DB2-BD59-A6C34878D82A}">
                    <a16:rowId xmlns:a16="http://schemas.microsoft.com/office/drawing/2014/main" val="1615873396"/>
                  </a:ext>
                </a:extLst>
              </a:tr>
              <a:tr h="611335"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Azure Integration with Power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Automate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Feb 2020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Apr 2020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extLst>
                  <a:ext uri="{0D108BD9-81ED-4DB2-BD59-A6C34878D82A}">
                    <a16:rowId xmlns:a16="http://schemas.microsoft.com/office/drawing/2014/main" val="3255301340"/>
                  </a:ext>
                </a:extLst>
              </a:tr>
              <a:tr h="612665"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Building AI-infused workflows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-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Jul 2020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extLst>
                  <a:ext uri="{0D108BD9-81ED-4DB2-BD59-A6C34878D82A}">
                    <a16:rowId xmlns:a16="http://schemas.microsoft.com/office/drawing/2014/main" val="2161459981"/>
                  </a:ext>
                </a:extLst>
              </a:tr>
              <a:tr h="611335"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Certified datasets in Power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Automate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-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Jul 2020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extLst>
                  <a:ext uri="{0D108BD9-81ED-4DB2-BD59-A6C34878D82A}">
                    <a16:rowId xmlns:a16="http://schemas.microsoft.com/office/drawing/2014/main" val="3344805868"/>
                  </a:ext>
                </a:extLst>
              </a:tr>
              <a:tr h="612665"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Copy and paste in Power Automate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is generally available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-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Jul 2020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extLst>
                  <a:ext uri="{0D108BD9-81ED-4DB2-BD59-A6C34878D82A}">
                    <a16:rowId xmlns:a16="http://schemas.microsoft.com/office/drawing/2014/main" val="1304606436"/>
                  </a:ext>
                </a:extLst>
              </a:tr>
              <a:tr h="611335"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Interactive adaptive cards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-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-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Sep 2020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extLst>
                  <a:ext uri="{0D108BD9-81ED-4DB2-BD59-A6C34878D82A}">
                    <a16:rowId xmlns:a16="http://schemas.microsoft.com/office/drawing/2014/main" val="1153052387"/>
                  </a:ext>
                </a:extLst>
              </a:tr>
              <a:tr h="594058"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Power Automate is more accessible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-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-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Sep 2020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017" marR="28820" marT="111973" marB="0"/>
                </a:tc>
                <a:extLst>
                  <a:ext uri="{0D108BD9-81ED-4DB2-BD59-A6C34878D82A}">
                    <a16:rowId xmlns:a16="http://schemas.microsoft.com/office/drawing/2014/main" val="656214891"/>
                  </a:ext>
                </a:extLst>
              </a:tr>
            </a:tbl>
          </a:graphicData>
        </a:graphic>
      </p:graphicFrame>
      <p:sp>
        <p:nvSpPr>
          <p:cNvPr id="3" name="正方形/長方形 2"/>
          <p:cNvSpPr/>
          <p:nvPr/>
        </p:nvSpPr>
        <p:spPr>
          <a:xfrm>
            <a:off x="170400" y="167390"/>
            <a:ext cx="1202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</a:rPr>
              <a:t>1. More intelligent and powerful capabilities for Power Automate makers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87667988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70400" y="167390"/>
            <a:ext cx="1202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</a:rPr>
              <a:t>2. UI automation for applications and websites</a:t>
            </a:r>
            <a:endParaRPr lang="ja-JP" altLang="en-US" sz="2800" dirty="0"/>
          </a:p>
        </p:txBody>
      </p:sp>
      <p:graphicFrame>
        <p:nvGraphicFramePr>
          <p:cNvPr id="6" name="表 5"/>
          <p:cNvGraphicFramePr>
            <a:graphicFrameLocks noGrp="1"/>
          </p:cNvGraphicFramePr>
          <p:nvPr/>
        </p:nvGraphicFramePr>
        <p:xfrm>
          <a:off x="170400" y="1213830"/>
          <a:ext cx="11640001" cy="43970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65600">
                  <a:extLst>
                    <a:ext uri="{9D8B030D-6E8A-4147-A177-3AD203B41FA5}">
                      <a16:colId xmlns:a16="http://schemas.microsoft.com/office/drawing/2014/main" val="723538192"/>
                    </a:ext>
                  </a:extLst>
                </a:gridCol>
                <a:gridCol w="1920000">
                  <a:extLst>
                    <a:ext uri="{9D8B030D-6E8A-4147-A177-3AD203B41FA5}">
                      <a16:colId xmlns:a16="http://schemas.microsoft.com/office/drawing/2014/main" val="653706009"/>
                    </a:ext>
                  </a:extLst>
                </a:gridCol>
                <a:gridCol w="1680000">
                  <a:extLst>
                    <a:ext uri="{9D8B030D-6E8A-4147-A177-3AD203B41FA5}">
                      <a16:colId xmlns:a16="http://schemas.microsoft.com/office/drawing/2014/main" val="1268403239"/>
                    </a:ext>
                  </a:extLst>
                </a:gridCol>
                <a:gridCol w="2474401">
                  <a:extLst>
                    <a:ext uri="{9D8B030D-6E8A-4147-A177-3AD203B41FA5}">
                      <a16:colId xmlns:a16="http://schemas.microsoft.com/office/drawing/2014/main" val="3396048747"/>
                    </a:ext>
                  </a:extLst>
                </a:gridCol>
              </a:tblGrid>
              <a:tr h="369506">
                <a:tc>
                  <a:txBody>
                    <a:bodyPr/>
                    <a:lstStyle/>
                    <a:p>
                      <a:pPr marL="63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Feature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 anchor="ctr"/>
                </a:tc>
                <a:tc>
                  <a:txBody>
                    <a:bodyPr/>
                    <a:lstStyle/>
                    <a:p>
                      <a:pPr marL="63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Public preview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 anchor="ctr"/>
                </a:tc>
                <a:tc>
                  <a:txBody>
                    <a:bodyPr/>
                    <a:lstStyle/>
                    <a:p>
                      <a:pPr marL="63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Early access*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 anchor="ctr"/>
                </a:tc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General availability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 anchor="ctr"/>
                </a:tc>
                <a:extLst>
                  <a:ext uri="{0D108BD9-81ED-4DB2-BD59-A6C34878D82A}">
                    <a16:rowId xmlns:a16="http://schemas.microsoft.com/office/drawing/2014/main" val="2638869109"/>
                  </a:ext>
                </a:extLst>
              </a:tr>
              <a:tr h="370310">
                <a:tc>
                  <a:txBody>
                    <a:bodyPr/>
                    <a:lstStyle/>
                    <a:p>
                      <a:pPr marL="63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Native support for commonly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used applications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 anchor="ctr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Sep 2020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-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-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extLst>
                  <a:ext uri="{0D108BD9-81ED-4DB2-BD59-A6C34878D82A}">
                    <a16:rowId xmlns:a16="http://schemas.microsoft.com/office/drawing/2014/main" val="2968716970"/>
                  </a:ext>
                </a:extLst>
              </a:tr>
              <a:tr h="380752">
                <a:tc>
                  <a:txBody>
                    <a:bodyPr/>
                    <a:lstStyle/>
                    <a:p>
                      <a:pPr marL="63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Advanced error handling for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UI flows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 anchor="ctr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Jun 2020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extLst>
                  <a:ext uri="{0D108BD9-81ED-4DB2-BD59-A6C34878D82A}">
                    <a16:rowId xmlns:a16="http://schemas.microsoft.com/office/drawing/2014/main" val="970640531"/>
                  </a:ext>
                </a:extLst>
              </a:tr>
              <a:tr h="368703">
                <a:tc>
                  <a:txBody>
                    <a:bodyPr/>
                    <a:lstStyle/>
                    <a:p>
                      <a:pPr marL="63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Automate web-based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applications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 anchor="ctr"/>
                </a:tc>
                <a:tc>
                  <a:txBody>
                    <a:bodyPr/>
                    <a:lstStyle/>
                    <a:p>
                      <a:pPr marL="6350" marR="19558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Nov 4, 2019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 anchor="ctr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Jun 2020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extLst>
                  <a:ext uri="{0D108BD9-81ED-4DB2-BD59-A6C34878D82A}">
                    <a16:rowId xmlns:a16="http://schemas.microsoft.com/office/drawing/2014/main" val="3761552553"/>
                  </a:ext>
                </a:extLst>
              </a:tr>
              <a:tr h="390793">
                <a:tc>
                  <a:txBody>
                    <a:bodyPr/>
                    <a:lstStyle/>
                    <a:p>
                      <a:pPr marL="63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Automate Windows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applications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 anchor="ctr"/>
                </a:tc>
                <a:tc>
                  <a:txBody>
                    <a:bodyPr/>
                    <a:lstStyle/>
                    <a:p>
                      <a:pPr marL="6350" marR="19558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Nov 4, 2019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 anchor="ctr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Jun 2020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extLst>
                  <a:ext uri="{0D108BD9-81ED-4DB2-BD59-A6C34878D82A}">
                    <a16:rowId xmlns:a16="http://schemas.microsoft.com/office/drawing/2014/main" val="4211324033"/>
                  </a:ext>
                </a:extLst>
              </a:tr>
              <a:tr h="369506">
                <a:tc>
                  <a:txBody>
                    <a:bodyPr/>
                    <a:lstStyle/>
                    <a:p>
                      <a:pPr marL="63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 err="1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Solutioning</a:t>
                      </a: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 support for UI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flows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 anchor="ctr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Feb 2020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Jun 2020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extLst>
                  <a:ext uri="{0D108BD9-81ED-4DB2-BD59-A6C34878D82A}">
                    <a16:rowId xmlns:a16="http://schemas.microsoft.com/office/drawing/2014/main" val="3979299672"/>
                  </a:ext>
                </a:extLst>
              </a:tr>
              <a:tr h="263072">
                <a:tc>
                  <a:txBody>
                    <a:bodyPr/>
                    <a:lstStyle/>
                    <a:p>
                      <a:pPr marL="63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IME Support for UI flows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 anchor="ctr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-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 anchor="ctr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Mar 2020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Jun 2020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 anchor="ctr"/>
                </a:tc>
                <a:extLst>
                  <a:ext uri="{0D108BD9-81ED-4DB2-BD59-A6C34878D82A}">
                    <a16:rowId xmlns:a16="http://schemas.microsoft.com/office/drawing/2014/main" val="4047389241"/>
                  </a:ext>
                </a:extLst>
              </a:tr>
              <a:tr h="370310">
                <a:tc>
                  <a:txBody>
                    <a:bodyPr/>
                    <a:lstStyle/>
                    <a:p>
                      <a:pPr marL="63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Retry for desktop UI flows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 anchor="ctr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Mar 2020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Jun 2020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extLst>
                  <a:ext uri="{0D108BD9-81ED-4DB2-BD59-A6C34878D82A}">
                    <a16:rowId xmlns:a16="http://schemas.microsoft.com/office/drawing/2014/main" val="822231471"/>
                  </a:ext>
                </a:extLst>
              </a:tr>
              <a:tr h="369506">
                <a:tc>
                  <a:txBody>
                    <a:bodyPr/>
                    <a:lstStyle/>
                    <a:p>
                      <a:pPr marL="63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Run UI automation scripts on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virtual machines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 anchor="ctr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Mar 2020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Jun 2020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extLst>
                  <a:ext uri="{0D108BD9-81ED-4DB2-BD59-A6C34878D82A}">
                    <a16:rowId xmlns:a16="http://schemas.microsoft.com/office/drawing/2014/main" val="3932125759"/>
                  </a:ext>
                </a:extLst>
              </a:tr>
              <a:tr h="370310">
                <a:tc>
                  <a:txBody>
                    <a:bodyPr/>
                    <a:lstStyle/>
                    <a:p>
                      <a:pPr marL="63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Unattended automation in UI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flows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 anchor="ctr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Mar 2020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Jun 2020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extLst>
                  <a:ext uri="{0D108BD9-81ED-4DB2-BD59-A6C34878D82A}">
                    <a16:rowId xmlns:a16="http://schemas.microsoft.com/office/drawing/2014/main" val="2645547992"/>
                  </a:ext>
                </a:extLst>
              </a:tr>
              <a:tr h="369506">
                <a:tc>
                  <a:txBody>
                    <a:bodyPr/>
                    <a:lstStyle/>
                    <a:p>
                      <a:pPr marL="63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Secrets management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 anchor="ctr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-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Sep 2020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extLst>
                  <a:ext uri="{0D108BD9-81ED-4DB2-BD59-A6C34878D82A}">
                    <a16:rowId xmlns:a16="http://schemas.microsoft.com/office/drawing/2014/main" val="2345140909"/>
                  </a:ext>
                </a:extLst>
              </a:tr>
              <a:tr h="359064">
                <a:tc>
                  <a:txBody>
                    <a:bodyPr/>
                    <a:lstStyle/>
                    <a:p>
                      <a:pPr marL="63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Advanced editor capabilities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 anchor="ctr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Sep 2020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-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Sep 2020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16" marR="10443" marT="67073" marB="0"/>
                </a:tc>
                <a:extLst>
                  <a:ext uri="{0D108BD9-81ED-4DB2-BD59-A6C34878D82A}">
                    <a16:rowId xmlns:a16="http://schemas.microsoft.com/office/drawing/2014/main" val="770066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870454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70400" y="167390"/>
            <a:ext cx="1202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</a:rPr>
              <a:t>3. World-class business process capabilities </a:t>
            </a:r>
            <a:endParaRPr lang="ja-JP" altLang="en-US" sz="28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170400" y="1269000"/>
          <a:ext cx="11640000" cy="29918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65600">
                  <a:extLst>
                    <a:ext uri="{9D8B030D-6E8A-4147-A177-3AD203B41FA5}">
                      <a16:colId xmlns:a16="http://schemas.microsoft.com/office/drawing/2014/main" val="1487183711"/>
                    </a:ext>
                  </a:extLst>
                </a:gridCol>
                <a:gridCol w="1920000">
                  <a:extLst>
                    <a:ext uri="{9D8B030D-6E8A-4147-A177-3AD203B41FA5}">
                      <a16:colId xmlns:a16="http://schemas.microsoft.com/office/drawing/2014/main" val="903510175"/>
                    </a:ext>
                  </a:extLst>
                </a:gridCol>
                <a:gridCol w="1680000">
                  <a:extLst>
                    <a:ext uri="{9D8B030D-6E8A-4147-A177-3AD203B41FA5}">
                      <a16:colId xmlns:a16="http://schemas.microsoft.com/office/drawing/2014/main" val="1293468452"/>
                    </a:ext>
                  </a:extLst>
                </a:gridCol>
                <a:gridCol w="2474400">
                  <a:extLst>
                    <a:ext uri="{9D8B030D-6E8A-4147-A177-3AD203B41FA5}">
                      <a16:colId xmlns:a16="http://schemas.microsoft.com/office/drawing/2014/main" val="1161984481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Feature </a:t>
                      </a:r>
                      <a:endParaRPr lang="ja-JP" sz="18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73025" marT="150495" marB="0"/>
                </a:tc>
                <a:tc>
                  <a:txBody>
                    <a:bodyPr/>
                    <a:lstStyle/>
                    <a:p>
                      <a:pPr marL="63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Public preview </a:t>
                      </a:r>
                      <a:endParaRPr lang="ja-JP" sz="18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73025" marT="150495" marB="0" anchor="ctr"/>
                </a:tc>
                <a:tc>
                  <a:txBody>
                    <a:bodyPr/>
                    <a:lstStyle/>
                    <a:p>
                      <a:pPr marL="635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Early access* </a:t>
                      </a:r>
                      <a:endParaRPr lang="ja-JP" sz="18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73025" marT="150495" marB="0" anchor="ctr"/>
                </a:tc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General availability </a:t>
                      </a:r>
                      <a:endParaRPr lang="ja-JP" sz="18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73025" marT="150495" marB="0" anchor="ctr"/>
                </a:tc>
                <a:extLst>
                  <a:ext uri="{0D108BD9-81ED-4DB2-BD59-A6C34878D82A}">
                    <a16:rowId xmlns:a16="http://schemas.microsoft.com/office/drawing/2014/main" val="1712694915"/>
                  </a:ext>
                </a:extLst>
              </a:tr>
              <a:tr h="585470"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Contextual automations in Power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BI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73025" marT="150495" marB="0" anchor="ctr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73025" marT="150495" marB="0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73025" marT="150495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Apr 2020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73025" marT="150495" marB="0"/>
                </a:tc>
                <a:extLst>
                  <a:ext uri="{0D108BD9-81ED-4DB2-BD59-A6C34878D82A}">
                    <a16:rowId xmlns:a16="http://schemas.microsoft.com/office/drawing/2014/main" val="880643133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Cohesive Microsoft Teams file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experiences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73025" marT="150495" marB="0" anchor="ctr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-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73025" marT="150495" marB="0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-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73025" marT="150495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Jul 2020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73025" marT="150495" marB="0"/>
                </a:tc>
                <a:extLst>
                  <a:ext uri="{0D108BD9-81ED-4DB2-BD59-A6C34878D82A}">
                    <a16:rowId xmlns:a16="http://schemas.microsoft.com/office/drawing/2014/main" val="3772113323"/>
                  </a:ext>
                </a:extLst>
              </a:tr>
              <a:tr h="585470"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Flow steps in business process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flows are now generally available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73025" marT="150495" marB="0" anchor="ctr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-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73025" marT="150495" marB="0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-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73025" marT="150495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Jul 2020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73025" marT="150495" marB="0"/>
                </a:tc>
                <a:extLst>
                  <a:ext uri="{0D108BD9-81ED-4DB2-BD59-A6C34878D82A}">
                    <a16:rowId xmlns:a16="http://schemas.microsoft.com/office/drawing/2014/main" val="2730878202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Use business process flows in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u="sng" kern="100" dirty="0">
                          <a:effectLst/>
                          <a:uFill>
                            <a:solidFill>
                              <a:srgbClr val="0563C1"/>
                            </a:solidFill>
                          </a:uFill>
                        </a:rPr>
                        <a:t>Office 365 apps</a:t>
                      </a:r>
                      <a:r>
                        <a:rPr lang="en-US" sz="1600" kern="100" dirty="0">
                          <a:effectLst/>
                        </a:rPr>
                        <a:t> </a:t>
                      </a:r>
                      <a:endParaRPr lang="ja-JP" sz="16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73025" marT="150495" marB="0" anchor="ctr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-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73025" marT="150495" marB="0"/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- </a:t>
                      </a:r>
                      <a:endParaRPr lang="ja-JP" sz="1400" kern="1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73025" marT="150495" marB="0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Jul 2020 </a:t>
                      </a:r>
                      <a:endParaRPr lang="ja-JP" sz="1400" kern="100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Segoe U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73025" marT="150495" marB="0"/>
                </a:tc>
                <a:extLst>
                  <a:ext uri="{0D108BD9-81ED-4DB2-BD59-A6C34878D82A}">
                    <a16:rowId xmlns:a16="http://schemas.microsoft.com/office/drawing/2014/main" val="2039297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515926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7691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UI Flows </a:t>
            </a:r>
            <a:r>
              <a:rPr kumimoji="1" lang="ja-JP" altLang="en-US" dirty="0"/>
              <a:t>が加わった </a:t>
            </a:r>
            <a:r>
              <a:rPr kumimoji="1" lang="en-US" altLang="ja-JP" dirty="0"/>
              <a:t>Power Automate </a:t>
            </a:r>
            <a:r>
              <a:rPr kumimoji="1" lang="ja-JP" altLang="en-US" dirty="0"/>
              <a:t>で自動化できる</a:t>
            </a:r>
            <a:br>
              <a:rPr kumimoji="1" lang="en-US" altLang="ja-JP" dirty="0"/>
            </a:br>
            <a:r>
              <a:rPr kumimoji="1" lang="ja-JP" altLang="en-US" dirty="0"/>
              <a:t>領域はさらに広がった</a:t>
            </a:r>
            <a:endParaRPr kumimoji="1" lang="en-US" altLang="ja-JP" dirty="0"/>
          </a:p>
          <a:p>
            <a:r>
              <a:rPr lang="en-US" altLang="ja-JP" dirty="0"/>
              <a:t>API</a:t>
            </a:r>
            <a:r>
              <a:rPr lang="ja-JP" altLang="en-US" dirty="0"/>
              <a:t>連携と</a:t>
            </a:r>
            <a:r>
              <a:rPr lang="en-US" altLang="ja-JP" dirty="0"/>
              <a:t>RPA</a:t>
            </a:r>
            <a:r>
              <a:rPr lang="ja-JP" altLang="en-US" dirty="0"/>
              <a:t>連携はどちらも自動化手段の一つ</a:t>
            </a:r>
            <a:endParaRPr lang="en-US" altLang="ja-JP" dirty="0"/>
          </a:p>
          <a:p>
            <a:r>
              <a:rPr lang="ja-JP" altLang="en-US" dirty="0"/>
              <a:t>自動化するか、方法をどうするかは技術的要素だけで決めない</a:t>
            </a:r>
            <a:endParaRPr lang="en-US" altLang="ja-JP" dirty="0"/>
          </a:p>
          <a:p>
            <a:r>
              <a:rPr kumimoji="1" lang="ja-JP" altLang="en-US" dirty="0"/>
              <a:t>深く考えずにまずやってみるのが大事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9149220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What is Power Automate?</a:t>
            </a:r>
            <a:br>
              <a:rPr kumimoji="1" lang="en-US" altLang="ja-JP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1354638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Appendix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Power Automate </a:t>
            </a:r>
            <a:r>
              <a:rPr lang="ja-JP" altLang="en-US" b="1" dirty="0"/>
              <a:t>に関するドキュメント</a:t>
            </a:r>
            <a:br>
              <a:rPr lang="en-US" altLang="ja-JP" dirty="0">
                <a:hlinkClick r:id="rId2"/>
              </a:rPr>
            </a:br>
            <a:r>
              <a:rPr lang="en-US" altLang="ja-JP" dirty="0">
                <a:hlinkClick r:id="rId2"/>
              </a:rPr>
              <a:t>https://</a:t>
            </a:r>
            <a:r>
              <a:rPr lang="en-US" altLang="ja-JP" dirty="0" err="1">
                <a:hlinkClick r:id="rId2"/>
              </a:rPr>
              <a:t>docs.microsoft.com</a:t>
            </a:r>
            <a:r>
              <a:rPr lang="en-US" altLang="ja-JP" dirty="0">
                <a:hlinkClick r:id="rId2"/>
              </a:rPr>
              <a:t>/ja-</a:t>
            </a:r>
            <a:r>
              <a:rPr lang="en-US" altLang="ja-JP" dirty="0" err="1">
                <a:hlinkClick r:id="rId2"/>
              </a:rPr>
              <a:t>jp</a:t>
            </a:r>
            <a:r>
              <a:rPr lang="en-US" altLang="ja-JP" dirty="0">
                <a:hlinkClick r:id="rId2"/>
              </a:rPr>
              <a:t>/power-automate/</a:t>
            </a:r>
            <a:endParaRPr kumimoji="1" lang="en-US" altLang="ja-JP" dirty="0"/>
          </a:p>
          <a:p>
            <a:r>
              <a:rPr kumimoji="1" lang="ja-JP" altLang="en-US" dirty="0"/>
              <a:t>プレビュー</a:t>
            </a:r>
            <a:r>
              <a:rPr kumimoji="1" lang="en-US" altLang="ja-JP" dirty="0"/>
              <a:t>:UI </a:t>
            </a:r>
            <a:r>
              <a:rPr kumimoji="1" lang="ja-JP" altLang="en-US" dirty="0"/>
              <a:t>フローの概要</a:t>
            </a:r>
            <a:br>
              <a:rPr kumimoji="1" lang="en-US" altLang="ja-JP" dirty="0"/>
            </a:br>
            <a:r>
              <a:rPr kumimoji="1" lang="en-US" altLang="ja-JP" dirty="0">
                <a:hlinkClick r:id="rId3"/>
              </a:rPr>
              <a:t>https://</a:t>
            </a:r>
            <a:r>
              <a:rPr kumimoji="1" lang="en-US" altLang="ja-JP" dirty="0" err="1">
                <a:hlinkClick r:id="rId3"/>
              </a:rPr>
              <a:t>docs.microsoft.com</a:t>
            </a:r>
            <a:r>
              <a:rPr kumimoji="1" lang="en-US" altLang="ja-JP" dirty="0">
                <a:hlinkClick r:id="rId3"/>
              </a:rPr>
              <a:t>/ja-</a:t>
            </a:r>
            <a:r>
              <a:rPr kumimoji="1" lang="en-US" altLang="ja-JP" dirty="0" err="1">
                <a:hlinkClick r:id="rId3"/>
              </a:rPr>
              <a:t>jp</a:t>
            </a:r>
            <a:r>
              <a:rPr kumimoji="1" lang="en-US" altLang="ja-JP" dirty="0">
                <a:hlinkClick r:id="rId3"/>
              </a:rPr>
              <a:t>/power-automate/</a:t>
            </a:r>
            <a:r>
              <a:rPr kumimoji="1" lang="en-US" altLang="ja-JP" dirty="0" err="1">
                <a:hlinkClick r:id="rId3"/>
              </a:rPr>
              <a:t>ui</a:t>
            </a:r>
            <a:r>
              <a:rPr kumimoji="1" lang="en-US" altLang="ja-JP" dirty="0">
                <a:hlinkClick r:id="rId3"/>
              </a:rPr>
              <a:t>-flows/overview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4003174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915171" y="3461968"/>
            <a:ext cx="5126400" cy="22327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Event Driven</a:t>
            </a:r>
            <a:r>
              <a:rPr lang="ja-JP" altLang="en-US" sz="3600" dirty="0"/>
              <a:t> </a:t>
            </a:r>
            <a:r>
              <a:rPr lang="en-US" altLang="ja-JP" sz="3600" dirty="0"/>
              <a:t>Workflow</a:t>
            </a:r>
            <a:endParaRPr kumimoji="1" lang="ja-JP" altLang="en-US" sz="3600" dirty="0"/>
          </a:p>
        </p:txBody>
      </p:sp>
      <p:sp>
        <p:nvSpPr>
          <p:cNvPr id="3" name="正方形/長方形 2"/>
          <p:cNvSpPr/>
          <p:nvPr/>
        </p:nvSpPr>
        <p:spPr>
          <a:xfrm>
            <a:off x="914398" y="1059989"/>
            <a:ext cx="5127173" cy="22322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err="1"/>
              <a:t>iPaas</a:t>
            </a:r>
            <a:br>
              <a:rPr kumimoji="1" lang="en-US" altLang="ja-JP" sz="3200" dirty="0"/>
            </a:br>
            <a:r>
              <a:rPr kumimoji="1" lang="en-US" altLang="ja-JP" sz="2400" dirty="0"/>
              <a:t>(Integration Platform as a Service)</a:t>
            </a:r>
            <a:endParaRPr kumimoji="1" lang="ja-JP" altLang="en-US" sz="3200" dirty="0"/>
          </a:p>
        </p:txBody>
      </p:sp>
      <p:sp>
        <p:nvSpPr>
          <p:cNvPr id="4" name="正方形/長方形 3"/>
          <p:cNvSpPr/>
          <p:nvPr/>
        </p:nvSpPr>
        <p:spPr>
          <a:xfrm>
            <a:off x="6390686" y="3461968"/>
            <a:ext cx="5126400" cy="22327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err="1"/>
              <a:t>LowCode</a:t>
            </a:r>
            <a:r>
              <a:rPr kumimoji="1" lang="en-US" altLang="ja-JP" sz="3600" dirty="0"/>
              <a:t>/</a:t>
            </a:r>
            <a:r>
              <a:rPr kumimoji="1" lang="en-US" altLang="ja-JP" sz="3600" dirty="0" err="1"/>
              <a:t>NoCode</a:t>
            </a:r>
            <a:br>
              <a:rPr kumimoji="1" lang="en-US" altLang="ja-JP" sz="3600" dirty="0"/>
            </a:br>
            <a:r>
              <a:rPr kumimoji="1" lang="en-US" altLang="ja-JP" sz="3600" dirty="0"/>
              <a:t>Develop Platform</a:t>
            </a:r>
            <a:endParaRPr kumimoji="1" lang="ja-JP" altLang="en-US" sz="3600" dirty="0"/>
          </a:p>
        </p:txBody>
      </p:sp>
      <p:sp>
        <p:nvSpPr>
          <p:cNvPr id="5" name="正方形/長方形 4"/>
          <p:cNvSpPr/>
          <p:nvPr/>
        </p:nvSpPr>
        <p:spPr>
          <a:xfrm>
            <a:off x="6389913" y="1059988"/>
            <a:ext cx="5126400" cy="22327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Process Automation</a:t>
            </a:r>
            <a:endParaRPr kumimoji="1" lang="ja-JP" altLang="en-US" sz="3600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Power Automate </a:t>
            </a:r>
            <a:r>
              <a:rPr kumimoji="1" lang="ja-JP" altLang="en-US" dirty="0"/>
              <a:t>の特徴</a:t>
            </a:r>
            <a:br>
              <a:rPr kumimoji="1" lang="ja-JP" altLang="en-US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193270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397" y="261461"/>
            <a:ext cx="10045851" cy="5253865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574475" y="375059"/>
            <a:ext cx="1116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トリガ</a:t>
            </a:r>
          </a:p>
        </p:txBody>
      </p:sp>
      <p:sp>
        <p:nvSpPr>
          <p:cNvPr id="4" name="右矢印 3"/>
          <p:cNvSpPr/>
          <p:nvPr/>
        </p:nvSpPr>
        <p:spPr>
          <a:xfrm>
            <a:off x="2779656" y="533884"/>
            <a:ext cx="72008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96397" y="1656395"/>
            <a:ext cx="1716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アクション</a:t>
            </a:r>
            <a:endParaRPr kumimoji="1" lang="ja-JP" altLang="en-US" sz="2400" dirty="0"/>
          </a:p>
        </p:txBody>
      </p:sp>
      <p:sp>
        <p:nvSpPr>
          <p:cNvPr id="8" name="左大かっこ 7"/>
          <p:cNvSpPr/>
          <p:nvPr/>
        </p:nvSpPr>
        <p:spPr>
          <a:xfrm rot="10800000">
            <a:off x="9203921" y="195908"/>
            <a:ext cx="288032" cy="5319418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012101" y="2758635"/>
            <a:ext cx="2179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ワークフロー</a:t>
            </a:r>
            <a:endParaRPr lang="en-US" altLang="ja-JP" sz="2400" dirty="0"/>
          </a:p>
          <a:p>
            <a:r>
              <a:rPr kumimoji="1" lang="ja-JP" altLang="en-US" sz="2400" dirty="0"/>
              <a:t>（</a:t>
            </a:r>
            <a:r>
              <a:rPr kumimoji="1" lang="en-US" altLang="ja-JP" sz="2400" dirty="0" err="1"/>
              <a:t>LogicFlow</a:t>
            </a:r>
            <a:r>
              <a:rPr kumimoji="1" lang="ja-JP" altLang="en-US" sz="2400" dirty="0"/>
              <a:t>）</a:t>
            </a:r>
          </a:p>
        </p:txBody>
      </p:sp>
      <p:sp>
        <p:nvSpPr>
          <p:cNvPr id="10" name="右矢印 9"/>
          <p:cNvSpPr/>
          <p:nvPr/>
        </p:nvSpPr>
        <p:spPr>
          <a:xfrm>
            <a:off x="2741762" y="1815220"/>
            <a:ext cx="72008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 rot="20495840">
            <a:off x="2741761" y="1385208"/>
            <a:ext cx="72008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 rot="1386574">
            <a:off x="2741760" y="2230339"/>
            <a:ext cx="720080" cy="1440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67085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8078" y="3295881"/>
            <a:ext cx="387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solidFill>
                  <a:prstClr val="black"/>
                </a:solidFill>
                <a:cs typeface="Segoe UI Light" panose="020B0502040204020203" pitchFamily="34" charset="0"/>
              </a:rPr>
              <a:t>Enterprise Integration</a:t>
            </a:r>
            <a:endParaRPr lang="ja-JP" altLang="en-US" sz="2400" dirty="0">
              <a:solidFill>
                <a:prstClr val="black"/>
              </a:solidFill>
              <a:cs typeface="Segoe UI Light" panose="020B0502040204020203" pitchFamily="34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7605" y="66758"/>
            <a:ext cx="3762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solidFill>
                  <a:prstClr val="black"/>
                </a:solidFill>
                <a:cs typeface="Segoe UI Light" panose="020B0502040204020203" pitchFamily="34" charset="0"/>
              </a:rPr>
              <a:t>Office365 / Dynamics365</a:t>
            </a:r>
            <a:endParaRPr lang="ja-JP" altLang="en-US" sz="2400" dirty="0">
              <a:solidFill>
                <a:prstClr val="black"/>
              </a:solidFill>
              <a:cs typeface="Segoe UI Light" panose="020B0502040204020203" pitchFamily="34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27363" y="22690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prstClr val="black"/>
                </a:solidFill>
                <a:cs typeface="Segoe UI Light" panose="020B0502040204020203" pitchFamily="34" charset="0"/>
              </a:rPr>
              <a:t>Web</a:t>
            </a:r>
            <a:endParaRPr lang="ja-JP" altLang="en-US" sz="2400" dirty="0">
              <a:solidFill>
                <a:prstClr val="black"/>
              </a:solidFill>
              <a:cs typeface="Segoe UI Light" panose="020B0502040204020203" pitchFamily="34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8992" y="4623520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prstClr val="black"/>
                </a:solidFill>
                <a:cs typeface="Segoe UI Light" panose="020B0502040204020203" pitchFamily="34" charset="0"/>
              </a:rPr>
              <a:t>Azure</a:t>
            </a:r>
            <a:endParaRPr lang="ja-JP" altLang="en-US" sz="2400" dirty="0">
              <a:solidFill>
                <a:prstClr val="black"/>
              </a:solidFill>
              <a:cs typeface="Segoe UI Light" panose="020B0502040204020203" pitchFamily="34" charset="0"/>
            </a:endParaRPr>
          </a:p>
        </p:txBody>
      </p:sp>
      <p:pic>
        <p:nvPicPr>
          <p:cNvPr id="4098" name="Picture 2" descr="API アイコン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336" y="504590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PI アイコン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1291" y="504590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PI アイコン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3436" y="504590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342" y="420446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8" name="Picture 22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283" y="420446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0" name="Picture 24" descr="Azure Resource Manager"/>
          <p:cNvPicPr>
            <a:picLocks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295" y="546750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Azure BLOB ストレージ"/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342" y="546750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Azure Queues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283" y="546750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Facebook"/>
          <p:cNvPicPr>
            <a:picLocks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52348" y="503941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Blogger"/>
          <p:cNvPicPr>
            <a:picLocks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9713" y="420446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API アイコン"/>
          <p:cNvPicPr>
            <a:picLocks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9713" y="462809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API アイコン"/>
          <p:cNvPicPr>
            <a:picLocks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52348" y="462809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 descr="API アイコン"/>
          <p:cNvPicPr>
            <a:picLocks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52348" y="379817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 descr="API アイコン"/>
          <p:cNvPicPr>
            <a:picLocks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52348" y="420446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0" name="Picture 44" descr="API アイコン"/>
          <p:cNvPicPr>
            <a:picLocks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6471" y="98150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2" name="Picture 46" descr="API アイコン"/>
          <p:cNvPicPr>
            <a:picLocks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336" y="52604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4" name="Picture 48" descr="API アイコン"/>
          <p:cNvPicPr>
            <a:picLocks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336" y="93057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0" name="Picture 54" descr="API アイコン"/>
          <p:cNvPicPr>
            <a:picLocks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760" y="52604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2" name="Picture 56" descr="API アイコン"/>
          <p:cNvPicPr>
            <a:picLocks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2375" y="259733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6" name="Picture 60" descr="Dynamics 365"/>
          <p:cNvPicPr>
            <a:picLocks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348" y="52604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8" name="Picture 62" descr="Dynamics NAV"/>
          <p:cNvPicPr>
            <a:picLocks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348" y="93057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61" name="Picture 65"/>
          <p:cNvPicPr>
            <a:picLocks noChangeArrowheads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0031" y="19603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63" name="Picture 67" descr="Google Drive"/>
          <p:cNvPicPr>
            <a:picLocks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4443" y="19214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65" name="Picture 69" descr="Google スプレッドシート"/>
          <p:cNvPicPr>
            <a:picLocks noChangeArrowheads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2666" y="19603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67" name="Picture 71" descr="GoogleTasks"/>
          <p:cNvPicPr>
            <a:picLocks noChangeArrowheads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5301" y="19603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68" name="Picture 72"/>
          <p:cNvPicPr>
            <a:picLocks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3360" y="93057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70" name="Picture 74" descr="appFigures"/>
          <p:cNvPicPr>
            <a:picLocks noChangeArrowheads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17396" y="58942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72" name="Picture 76" descr="Asana"/>
          <p:cNvPicPr>
            <a:picLocks noChangeArrowheads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0031" y="58942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74" name="Picture 78" descr="Basecamp 3"/>
          <p:cNvPicPr>
            <a:picLocks noChangeArrowheads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2666" y="58942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76" name="Picture 80" descr="Campfire"/>
          <p:cNvPicPr>
            <a:picLocks noChangeArrowheads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5301" y="58942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78" name="Picture 82" descr="Bitly"/>
          <p:cNvPicPr>
            <a:picLocks noChangeArrowheads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0327" y="98150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80" name="Picture 84" descr="Box"/>
          <p:cNvPicPr>
            <a:picLocks noChangeArrowheads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9713" y="379817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82" name="Picture 86" descr="Chatter"/>
          <p:cNvPicPr>
            <a:picLocks noChangeArrowheads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0567" y="19603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84" name="Picture 88" descr="Disqus"/>
          <p:cNvPicPr>
            <a:picLocks noChangeArrowheads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9713" y="503941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86" name="Picture 90" descr="Dropbox"/>
          <p:cNvPicPr>
            <a:picLocks noChangeArrowheads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9713" y="339754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88" name="Picture 92" descr="Easy Redmine"/>
          <p:cNvPicPr>
            <a:picLocks noChangeArrowheads="1"/>
          </p:cNvPicPr>
          <p:nvPr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47936" y="58942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2" name="Picture 96" descr="GoToMeeting"/>
          <p:cNvPicPr>
            <a:picLocks noChangeArrowheads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0327" y="138129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4" name="Picture 98" descr="HipChat"/>
          <p:cNvPicPr>
            <a:picLocks noChangeArrowheads="1"/>
          </p:cNvPicPr>
          <p:nvPr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48519" y="98150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6" name="Picture 100" descr="Insightly"/>
          <p:cNvPicPr>
            <a:picLocks noChangeArrowheads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0567" y="98150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" name="Picture 102" descr="Instagram"/>
          <p:cNvPicPr>
            <a:picLocks noChangeArrowheads="1"/>
          </p:cNvPicPr>
          <p:nvPr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52348" y="546372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" name="Picture 104" descr="Instapaper"/>
          <p:cNvPicPr>
            <a:picLocks noChangeArrowheads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6471" y="259733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2" name="Picture 106" descr="JIRA"/>
          <p:cNvPicPr>
            <a:picLocks noChangeArrowheads="1"/>
          </p:cNvPicPr>
          <p:nvPr/>
        </p:nvPicPr>
        <p:blipFill>
          <a:blip r:embed="rId4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4423" y="138129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4" name="Picture 108" descr="Dynamics 365 for Financials"/>
          <p:cNvPicPr>
            <a:picLocks noChangeArrowheads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3360" y="52604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6" name="Picture 110" descr="MailChimp"/>
          <p:cNvPicPr>
            <a:picLocks noChangeArrowheads="1"/>
          </p:cNvPicPr>
          <p:nvPr/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2375" y="98150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8" name="Picture 112" descr="Mandrill"/>
          <p:cNvPicPr>
            <a:picLocks noChangeArrowheads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4423" y="98150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12" name="Picture 116" descr="MSN Weather"/>
          <p:cNvPicPr>
            <a:picLocks noChangeArrowheads="1"/>
          </p:cNvPicPr>
          <p:nvPr/>
        </p:nvPicPr>
        <p:blipFill>
          <a:blip r:embed="rId4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48519" y="138129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14" name="Picture 118" descr="PagerDuty"/>
          <p:cNvPicPr>
            <a:picLocks noChangeArrowheads="1"/>
          </p:cNvPicPr>
          <p:nvPr/>
        </p:nvPicPr>
        <p:blipFill>
          <a:blip r:embed="rId4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0567" y="259733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0" name="Picture 124" descr="Common Data Service"/>
          <p:cNvPicPr>
            <a:picLocks noChangeArrowheads="1"/>
          </p:cNvPicPr>
          <p:nvPr/>
        </p:nvPicPr>
        <p:blipFill>
          <a:blip r:embed="rId4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487" y="420446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2" name="Picture 126" descr="Salesforce"/>
          <p:cNvPicPr>
            <a:picLocks noChangeArrowheads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47936" y="19603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4" name="Picture 128" descr="SendGrid"/>
          <p:cNvPicPr>
            <a:picLocks noChangeArrowheads="1"/>
          </p:cNvPicPr>
          <p:nvPr/>
        </p:nvPicPr>
        <p:blipFill>
          <a:blip r:embed="rId5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6471" y="177337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6" name="Picture 130" descr="Smartsheet"/>
          <p:cNvPicPr>
            <a:picLocks noChangeArrowheads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4423" y="177337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8" name="Picture 132" descr="SparkPost"/>
          <p:cNvPicPr>
            <a:picLocks noChangeArrowheads="1"/>
          </p:cNvPicPr>
          <p:nvPr/>
        </p:nvPicPr>
        <p:blipFill>
          <a:blip r:embed="rId5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2375" y="177337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30" name="Picture 134" descr="SQL Server"/>
          <p:cNvPicPr>
            <a:picLocks noChangeArrowheads="1"/>
          </p:cNvPicPr>
          <p:nvPr/>
        </p:nvPicPr>
        <p:blipFill>
          <a:blip r:embed="rId5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5484" y="588452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35" name="Picture 139" descr="Todoist"/>
          <p:cNvPicPr>
            <a:picLocks noChangeArrowheads="1"/>
          </p:cNvPicPr>
          <p:nvPr/>
        </p:nvPicPr>
        <p:blipFill>
          <a:blip r:embed="rId5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0567" y="138129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37" name="Picture 141" descr="Trello"/>
          <p:cNvPicPr>
            <a:picLocks noChangeArrowheads="1"/>
          </p:cNvPicPr>
          <p:nvPr/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0327" y="177337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39" name="Picture 143" descr="Twilio"/>
          <p:cNvPicPr>
            <a:picLocks noChangeArrowheads="1"/>
          </p:cNvPicPr>
          <p:nvPr/>
        </p:nvPicPr>
        <p:blipFill>
          <a:blip r:embed="rId5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4423" y="259733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43" name="Picture 147" descr="Wunderlist"/>
          <p:cNvPicPr>
            <a:picLocks noChangeArrowheads="1"/>
          </p:cNvPicPr>
          <p:nvPr/>
        </p:nvPicPr>
        <p:blipFill>
          <a:blip r:embed="rId5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48519" y="177337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45" name="Picture 149" descr="API アイコン"/>
          <p:cNvPicPr>
            <a:picLocks noChangeArrowheads="1"/>
          </p:cNvPicPr>
          <p:nvPr/>
        </p:nvPicPr>
        <p:blipFill>
          <a:blip r:embed="rId5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3439" y="379935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47" name="Picture 151" descr="API アイコン"/>
          <p:cNvPicPr>
            <a:picLocks noChangeArrowheads="1"/>
          </p:cNvPicPr>
          <p:nvPr/>
        </p:nvPicPr>
        <p:blipFill>
          <a:blip r:embed="rId6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487" y="379935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49" name="Picture 153" descr="API アイコン"/>
          <p:cNvPicPr>
            <a:picLocks noChangeArrowheads="1"/>
          </p:cNvPicPr>
          <p:nvPr/>
        </p:nvPicPr>
        <p:blipFill>
          <a:blip r:embed="rId6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535" y="379935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テキスト ボックス 98"/>
          <p:cNvSpPr txBox="1"/>
          <p:nvPr/>
        </p:nvSpPr>
        <p:spPr>
          <a:xfrm>
            <a:off x="3696000" y="1794782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err="1">
                <a:solidFill>
                  <a:prstClr val="black"/>
                </a:solidFill>
                <a:cs typeface="Segoe UI Light" panose="020B0502040204020203" pitchFamily="34" charset="0"/>
              </a:rPr>
              <a:t>Notifiy</a:t>
            </a:r>
            <a:endParaRPr lang="ja-JP" altLang="en-US" sz="2400" dirty="0">
              <a:solidFill>
                <a:prstClr val="black"/>
              </a:solidFill>
              <a:cs typeface="Segoe UI Light" panose="020B0502040204020203" pitchFamily="34" charset="0"/>
            </a:endParaRPr>
          </a:p>
        </p:txBody>
      </p:sp>
      <p:pic>
        <p:nvPicPr>
          <p:cNvPr id="4258" name="Picture 162" descr="FTP"/>
          <p:cNvPicPr>
            <a:picLocks noChangeArrowheads="1"/>
          </p:cNvPicPr>
          <p:nvPr/>
        </p:nvPicPr>
        <p:blipFill>
          <a:blip r:embed="rId6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2670" y="138129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59" name="Picture 163"/>
          <p:cNvPicPr>
            <a:picLocks noChangeArrowheads="1"/>
          </p:cNvPicPr>
          <p:nvPr/>
        </p:nvPicPr>
        <p:blipFill>
          <a:blip r:embed="rId6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2670" y="5894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60" name="Picture 164"/>
          <p:cNvPicPr>
            <a:picLocks noChangeArrowheads="1"/>
          </p:cNvPicPr>
          <p:nvPr/>
        </p:nvPicPr>
        <p:blipFill>
          <a:blip r:embed="rId6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8676" y="5894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61" name="Picture 165"/>
          <p:cNvPicPr>
            <a:picLocks noChangeArrowheads="1"/>
          </p:cNvPicPr>
          <p:nvPr/>
        </p:nvPicPr>
        <p:blipFill>
          <a:blip r:embed="rId6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8676" y="138129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62" name="Picture 166"/>
          <p:cNvPicPr>
            <a:picLocks noChangeArrowheads="1"/>
          </p:cNvPicPr>
          <p:nvPr/>
        </p:nvPicPr>
        <p:blipFill>
          <a:blip r:embed="rId6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2670" y="98150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63" name="Picture 167"/>
          <p:cNvPicPr>
            <a:picLocks noChangeArrowheads="1"/>
          </p:cNvPicPr>
          <p:nvPr/>
        </p:nvPicPr>
        <p:blipFill>
          <a:blip r:embed="rId6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0688" y="98150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72" name="Picture 176" descr="API アイコン"/>
          <p:cNvPicPr>
            <a:picLocks noChangeArrowheads="1"/>
          </p:cNvPicPr>
          <p:nvPr/>
        </p:nvPicPr>
        <p:blipFill>
          <a:blip r:embed="rId6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4683" y="98150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80" name="Picture 184"/>
          <p:cNvPicPr>
            <a:picLocks noChangeArrowheads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3439" y="281254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81" name="Picture 185"/>
          <p:cNvPicPr>
            <a:picLocks noChangeArrowheads="1"/>
          </p:cNvPicPr>
          <p:nvPr/>
        </p:nvPicPr>
        <p:blipFill>
          <a:blip r:embed="rId7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7268" y="221061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テキスト ボックス 121"/>
          <p:cNvSpPr txBox="1"/>
          <p:nvPr/>
        </p:nvSpPr>
        <p:spPr>
          <a:xfrm>
            <a:off x="3867592" y="35485"/>
            <a:ext cx="146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solidFill>
                  <a:prstClr val="black"/>
                </a:solidFill>
                <a:cs typeface="Segoe UI Light" panose="020B0502040204020203" pitchFamily="34" charset="0"/>
              </a:rPr>
              <a:t>Standard</a:t>
            </a:r>
            <a:endParaRPr lang="ja-JP" altLang="en-US" sz="2400" dirty="0">
              <a:solidFill>
                <a:prstClr val="black"/>
              </a:solidFill>
              <a:cs typeface="Segoe UI Light" panose="020B0502040204020203" pitchFamily="34" charset="0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7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0567" y="177337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/>
          <p:cNvPicPr>
            <a:picLocks/>
          </p:cNvPicPr>
          <p:nvPr/>
        </p:nvPicPr>
        <p:blipFill>
          <a:blip r:embed="rId7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7396" y="196032"/>
            <a:ext cx="360000" cy="360000"/>
          </a:xfrm>
          <a:prstGeom prst="rect">
            <a:avLst/>
          </a:prstGeom>
        </p:spPr>
      </p:pic>
      <p:pic>
        <p:nvPicPr>
          <p:cNvPr id="17" name="図 16"/>
          <p:cNvPicPr>
            <a:picLocks/>
          </p:cNvPicPr>
          <p:nvPr/>
        </p:nvPicPr>
        <p:blipFill>
          <a:blip r:embed="rId7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8279" y="981504"/>
            <a:ext cx="360000" cy="360000"/>
          </a:xfrm>
          <a:prstGeom prst="rect">
            <a:avLst/>
          </a:prstGeom>
        </p:spPr>
      </p:pic>
      <p:pic>
        <p:nvPicPr>
          <p:cNvPr id="126" name="Picture 3"/>
          <p:cNvPicPr>
            <a:picLocks noChangeArrowheads="1"/>
          </p:cNvPicPr>
          <p:nvPr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342" y="588452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6"/>
          <p:cNvPicPr>
            <a:picLocks noChangeArrowheads="1"/>
          </p:cNvPicPr>
          <p:nvPr/>
        </p:nvPicPr>
        <p:blipFill>
          <a:blip r:embed="rId7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5484" y="546750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Picture 7"/>
          <p:cNvPicPr>
            <a:picLocks noChangeArrowheads="1"/>
          </p:cNvPicPr>
          <p:nvPr/>
        </p:nvPicPr>
        <p:blipFill>
          <a:blip r:embed="rId7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295" y="588452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54"/>
          <p:cNvPicPr>
            <a:picLocks noChangeArrowheads="1"/>
          </p:cNvPicPr>
          <p:nvPr/>
        </p:nvPicPr>
        <p:blipFill>
          <a:blip r:embed="rId7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3436" y="588452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" name="Picture 56"/>
          <p:cNvPicPr>
            <a:picLocks noChangeArrowheads="1"/>
          </p:cNvPicPr>
          <p:nvPr/>
        </p:nvPicPr>
        <p:blipFill>
          <a:blip r:embed="rId78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348" y="63227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" name="テキスト ボックス 131"/>
          <p:cNvSpPr txBox="1"/>
          <p:nvPr/>
        </p:nvSpPr>
        <p:spPr>
          <a:xfrm>
            <a:off x="4561373" y="4647335"/>
            <a:ext cx="153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solidFill>
                  <a:prstClr val="black"/>
                </a:solidFill>
                <a:cs typeface="Segoe UI Light" panose="020B0502040204020203" pitchFamily="34" charset="0"/>
              </a:rPr>
              <a:t>Cognitive</a:t>
            </a:r>
            <a:endParaRPr lang="ja-JP" altLang="en-US" sz="2400" dirty="0">
              <a:solidFill>
                <a:prstClr val="black"/>
              </a:solidFill>
              <a:cs typeface="Segoe UI Light" panose="020B0502040204020203" pitchFamily="34" charset="0"/>
            </a:endParaRPr>
          </a:p>
        </p:txBody>
      </p:sp>
      <p:pic>
        <p:nvPicPr>
          <p:cNvPr id="133" name="Picture 31"/>
          <p:cNvPicPr>
            <a:picLocks noChangeArrowheads="1"/>
          </p:cNvPicPr>
          <p:nvPr/>
        </p:nvPicPr>
        <p:blipFill>
          <a:blip r:embed="rId7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7354" y="132209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35"/>
          <p:cNvPicPr>
            <a:picLocks noChangeArrowheads="1"/>
          </p:cNvPicPr>
          <p:nvPr/>
        </p:nvPicPr>
        <p:blipFill>
          <a:blip r:embed="rId8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336" y="132209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37"/>
          <p:cNvPicPr>
            <a:picLocks noChangeArrowheads="1"/>
          </p:cNvPicPr>
          <p:nvPr/>
        </p:nvPicPr>
        <p:blipFill>
          <a:blip r:embed="rId8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9366" y="5260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" name="Picture 38"/>
          <p:cNvPicPr>
            <a:picLocks noChangeArrowheads="1"/>
          </p:cNvPicPr>
          <p:nvPr/>
        </p:nvPicPr>
        <p:blipFill>
          <a:blip r:embed="rId8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9366" y="93057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Picture 43"/>
          <p:cNvPicPr>
            <a:picLocks noChangeArrowheads="1"/>
          </p:cNvPicPr>
          <p:nvPr/>
        </p:nvPicPr>
        <p:blipFill>
          <a:blip r:embed="rId8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760" y="132209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rrowheads="1"/>
          </p:cNvPicPr>
          <p:nvPr/>
        </p:nvPicPr>
        <p:blipFill>
          <a:blip r:embed="rId8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9583" y="379935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rrowheads="1"/>
          </p:cNvPicPr>
          <p:nvPr/>
        </p:nvPicPr>
        <p:blipFill>
          <a:blip r:embed="rId8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0567" y="5894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rrowheads="1"/>
          </p:cNvPicPr>
          <p:nvPr/>
        </p:nvPicPr>
        <p:blipFill>
          <a:blip r:embed="rId8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48519" y="259733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rrowheads="1"/>
          </p:cNvPicPr>
          <p:nvPr/>
        </p:nvPicPr>
        <p:blipFill>
          <a:blip r:embed="rId8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537" y="63227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Picture 134" descr="SQL Server"/>
          <p:cNvPicPr>
            <a:picLocks noChangeArrowheads="1"/>
          </p:cNvPicPr>
          <p:nvPr/>
        </p:nvPicPr>
        <p:blipFill>
          <a:blip r:embed="rId5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0346" y="420446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36"/>
          <p:cNvPicPr>
            <a:picLocks noChangeArrowheads="1"/>
          </p:cNvPicPr>
          <p:nvPr/>
        </p:nvPicPr>
        <p:blipFill>
          <a:blip r:embed="rId8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9583" y="420446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" name="Picture 57"/>
          <p:cNvPicPr>
            <a:picLocks noChangeArrowheads="1"/>
          </p:cNvPicPr>
          <p:nvPr/>
        </p:nvPicPr>
        <p:blipFill>
          <a:blip r:embed="rId8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535" y="420446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" name="Picture 58"/>
          <p:cNvPicPr>
            <a:picLocks noChangeArrowheads="1"/>
          </p:cNvPicPr>
          <p:nvPr/>
        </p:nvPicPr>
        <p:blipFill>
          <a:blip r:embed="rId9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6499" y="420446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rrowheads="1"/>
          </p:cNvPicPr>
          <p:nvPr/>
        </p:nvPicPr>
        <p:blipFill>
          <a:blip r:embed="rId9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4761" y="5894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rrowheads="1"/>
          </p:cNvPicPr>
          <p:nvPr/>
        </p:nvPicPr>
        <p:blipFill>
          <a:blip r:embed="rId9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6000" y="138129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rrowheads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8676" y="98150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rrowheads="1"/>
          </p:cNvPicPr>
          <p:nvPr/>
        </p:nvPicPr>
        <p:blipFill>
          <a:blip r:embed="rId9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283" y="379935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" name="Picture 12"/>
          <p:cNvPicPr>
            <a:picLocks noChangeArrowheads="1"/>
          </p:cNvPicPr>
          <p:nvPr/>
        </p:nvPicPr>
        <p:blipFill>
          <a:blip r:embed="rId9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5484" y="281254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" name="Picture 19"/>
          <p:cNvPicPr>
            <a:picLocks noChangeArrowheads="1"/>
          </p:cNvPicPr>
          <p:nvPr/>
        </p:nvPicPr>
        <p:blipFill>
          <a:blip r:embed="rId9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3436" y="281254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" name="テキスト ボックス 159"/>
          <p:cNvSpPr txBox="1"/>
          <p:nvPr/>
        </p:nvSpPr>
        <p:spPr>
          <a:xfrm>
            <a:off x="175594" y="2749006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prstClr val="black"/>
                </a:solidFill>
                <a:cs typeface="Segoe UI Light" panose="020B0502040204020203" pitchFamily="34" charset="0"/>
              </a:rPr>
              <a:t>Button</a:t>
            </a:r>
            <a:endParaRPr lang="ja-JP" altLang="en-US" sz="2400" dirty="0">
              <a:solidFill>
                <a:prstClr val="black"/>
              </a:solidFill>
              <a:cs typeface="Segoe UI Light" panose="020B0502040204020203" pitchFamily="34" charset="0"/>
            </a:endParaRPr>
          </a:p>
        </p:txBody>
      </p:sp>
      <p:sp>
        <p:nvSpPr>
          <p:cNvPr id="161" name="テキスト ボックス 160"/>
          <p:cNvSpPr txBox="1"/>
          <p:nvPr/>
        </p:nvSpPr>
        <p:spPr>
          <a:xfrm>
            <a:off x="3696000" y="3119888"/>
            <a:ext cx="1347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prstClr val="black"/>
                </a:solidFill>
                <a:cs typeface="Segoe UI Light" panose="020B0502040204020203" pitchFamily="34" charset="0"/>
              </a:rPr>
              <a:t>Approval</a:t>
            </a:r>
            <a:endParaRPr lang="ja-JP" altLang="en-US" sz="2400" dirty="0">
              <a:solidFill>
                <a:prstClr val="black"/>
              </a:solidFill>
              <a:cs typeface="Segoe UI Light" panose="020B0502040204020203" pitchFamily="34" charset="0"/>
            </a:endParaRPr>
          </a:p>
        </p:txBody>
      </p:sp>
      <p:pic>
        <p:nvPicPr>
          <p:cNvPr id="162" name="Picture 4"/>
          <p:cNvPicPr>
            <a:picLocks noChangeArrowheads="1"/>
          </p:cNvPicPr>
          <p:nvPr/>
        </p:nvPicPr>
        <p:blipFill>
          <a:blip r:embed="rId9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2375" y="21892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" name="Picture 5"/>
          <p:cNvPicPr>
            <a:picLocks noChangeArrowheads="1"/>
          </p:cNvPicPr>
          <p:nvPr/>
        </p:nvPicPr>
        <p:blipFill>
          <a:blip r:embed="rId9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4423" y="21892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" name="Picture 9"/>
          <p:cNvPicPr>
            <a:picLocks noChangeArrowheads="1"/>
          </p:cNvPicPr>
          <p:nvPr/>
        </p:nvPicPr>
        <p:blipFill>
          <a:blip r:embed="rId9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6471" y="21892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Picture 10"/>
          <p:cNvPicPr>
            <a:picLocks noChangeArrowheads="1"/>
          </p:cNvPicPr>
          <p:nvPr/>
        </p:nvPicPr>
        <p:blipFill>
          <a:blip r:embed="rId10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48519" y="21892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11"/>
          <p:cNvPicPr>
            <a:picLocks noChangeArrowheads="1"/>
          </p:cNvPicPr>
          <p:nvPr/>
        </p:nvPicPr>
        <p:blipFill>
          <a:blip r:embed="rId10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0567" y="21892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7" name="Picture 13"/>
          <p:cNvPicPr>
            <a:picLocks noChangeArrowheads="1"/>
          </p:cNvPicPr>
          <p:nvPr/>
        </p:nvPicPr>
        <p:blipFill>
          <a:blip r:embed="rId10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0327" y="259733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8" name="Picture 14"/>
          <p:cNvPicPr>
            <a:picLocks noChangeArrowheads="1"/>
          </p:cNvPicPr>
          <p:nvPr/>
        </p:nvPicPr>
        <p:blipFill>
          <a:blip r:embed="rId10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8528" y="420446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Picture 15"/>
          <p:cNvPicPr>
            <a:picLocks noChangeArrowheads="1"/>
          </p:cNvPicPr>
          <p:nvPr/>
        </p:nvPicPr>
        <p:blipFill>
          <a:blip r:embed="rId10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0027" y="37981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" name="Picture 17"/>
          <p:cNvPicPr>
            <a:picLocks noChangeArrowheads="1"/>
          </p:cNvPicPr>
          <p:nvPr/>
        </p:nvPicPr>
        <p:blipFill>
          <a:blip r:embed="rId10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2662" y="37981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" name="Picture 18"/>
          <p:cNvPicPr>
            <a:picLocks noChangeArrowheads="1"/>
          </p:cNvPicPr>
          <p:nvPr/>
        </p:nvPicPr>
        <p:blipFill>
          <a:blip r:embed="rId10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2662" y="339754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" name="Picture 20"/>
          <p:cNvPicPr>
            <a:picLocks noChangeArrowheads="1"/>
          </p:cNvPicPr>
          <p:nvPr/>
        </p:nvPicPr>
        <p:blipFill>
          <a:blip r:embed="rId10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5297" y="339754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" name="Picture 21"/>
          <p:cNvPicPr>
            <a:picLocks noChangeArrowheads="1"/>
          </p:cNvPicPr>
          <p:nvPr/>
        </p:nvPicPr>
        <p:blipFill>
          <a:blip r:embed="rId10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4672" y="462809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" name="Picture 22"/>
          <p:cNvPicPr>
            <a:picLocks noChangeArrowheads="1"/>
          </p:cNvPicPr>
          <p:nvPr/>
        </p:nvPicPr>
        <p:blipFill>
          <a:blip r:embed="rId10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4672" y="420446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5" name="Picture 23"/>
          <p:cNvPicPr>
            <a:picLocks noChangeArrowheads="1"/>
          </p:cNvPicPr>
          <p:nvPr/>
        </p:nvPicPr>
        <p:blipFill>
          <a:blip r:embed="rId1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0567" y="37981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" name="Picture 24"/>
          <p:cNvPicPr>
            <a:picLocks noChangeArrowheads="1"/>
          </p:cNvPicPr>
          <p:nvPr/>
        </p:nvPicPr>
        <p:blipFill>
          <a:blip r:embed="rId1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4761" y="19603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" name="Picture 25"/>
          <p:cNvPicPr>
            <a:picLocks noChangeArrowheads="1"/>
          </p:cNvPicPr>
          <p:nvPr/>
        </p:nvPicPr>
        <p:blipFill>
          <a:blip r:embed="rId1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8279" y="177337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" name="Picture 26"/>
          <p:cNvPicPr>
            <a:picLocks noChangeArrowheads="1"/>
          </p:cNvPicPr>
          <p:nvPr/>
        </p:nvPicPr>
        <p:blipFill>
          <a:blip r:embed="rId1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8279" y="138129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" name="Picture 33"/>
          <p:cNvPicPr>
            <a:picLocks noChangeArrowheads="1"/>
          </p:cNvPicPr>
          <p:nvPr/>
        </p:nvPicPr>
        <p:blipFill>
          <a:blip r:embed="rId1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0567" y="339754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Picture 34"/>
          <p:cNvPicPr>
            <a:picLocks noChangeArrowheads="1"/>
          </p:cNvPicPr>
          <p:nvPr/>
        </p:nvPicPr>
        <p:blipFill>
          <a:blip r:embed="rId1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4672" y="503941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Picture 27"/>
          <p:cNvPicPr>
            <a:picLocks noChangeArrowheads="1"/>
          </p:cNvPicPr>
          <p:nvPr/>
        </p:nvPicPr>
        <p:blipFill>
          <a:blip r:embed="rId1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2624" y="462809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3" name="Picture 28"/>
          <p:cNvPicPr>
            <a:picLocks noChangeArrowheads="1"/>
          </p:cNvPicPr>
          <p:nvPr/>
        </p:nvPicPr>
        <p:blipFill>
          <a:blip r:embed="rId1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2624" y="420446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" name="Picture 29"/>
          <p:cNvPicPr>
            <a:picLocks noChangeArrowheads="1"/>
          </p:cNvPicPr>
          <p:nvPr/>
        </p:nvPicPr>
        <p:blipFill>
          <a:blip r:embed="rId1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47932" y="37981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" name="Picture 42"/>
          <p:cNvPicPr>
            <a:picLocks noChangeArrowheads="1"/>
          </p:cNvPicPr>
          <p:nvPr/>
        </p:nvPicPr>
        <p:blipFill>
          <a:blip r:embed="rId1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20576" y="462809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" name="Picture 45"/>
          <p:cNvPicPr>
            <a:picLocks noChangeArrowheads="1"/>
          </p:cNvPicPr>
          <p:nvPr/>
        </p:nvPicPr>
        <p:blipFill>
          <a:blip r:embed="rId1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20576" y="503941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7" name="Picture 46"/>
          <p:cNvPicPr>
            <a:picLocks noChangeArrowheads="1"/>
          </p:cNvPicPr>
          <p:nvPr/>
        </p:nvPicPr>
        <p:blipFill>
          <a:blip r:embed="rId1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2624" y="503941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" name="Picture 39"/>
          <p:cNvPicPr>
            <a:picLocks noChangeArrowheads="1"/>
          </p:cNvPicPr>
          <p:nvPr/>
        </p:nvPicPr>
        <p:blipFill>
          <a:blip r:embed="rId1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47932" y="339754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Picture 40"/>
          <p:cNvPicPr>
            <a:picLocks noChangeArrowheads="1"/>
          </p:cNvPicPr>
          <p:nvPr/>
        </p:nvPicPr>
        <p:blipFill>
          <a:blip r:embed="rId1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5297" y="379817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" name="Picture 41"/>
          <p:cNvPicPr>
            <a:picLocks noChangeArrowheads="1"/>
          </p:cNvPicPr>
          <p:nvPr/>
        </p:nvPicPr>
        <p:blipFill>
          <a:blip r:embed="rId1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20576" y="420446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" name="Picture 47"/>
          <p:cNvPicPr>
            <a:picLocks noChangeArrowheads="1"/>
          </p:cNvPicPr>
          <p:nvPr/>
        </p:nvPicPr>
        <p:blipFill>
          <a:blip r:embed="rId1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20576" y="546372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" name="Picture 48"/>
          <p:cNvPicPr>
            <a:picLocks noChangeArrowheads="1"/>
          </p:cNvPicPr>
          <p:nvPr/>
        </p:nvPicPr>
        <p:blipFill>
          <a:blip r:embed="rId1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2624" y="546372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3" name="Picture 49"/>
          <p:cNvPicPr>
            <a:picLocks noChangeArrowheads="1"/>
          </p:cNvPicPr>
          <p:nvPr/>
        </p:nvPicPr>
        <p:blipFill>
          <a:blip r:embed="rId1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4672" y="546372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" name="Picture 50"/>
          <p:cNvPicPr>
            <a:picLocks noChangeArrowheads="1"/>
          </p:cNvPicPr>
          <p:nvPr/>
        </p:nvPicPr>
        <p:blipFill>
          <a:blip r:embed="rId1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8279" y="21892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" name="Picture 51"/>
          <p:cNvPicPr>
            <a:picLocks noChangeArrowheads="1"/>
          </p:cNvPicPr>
          <p:nvPr/>
        </p:nvPicPr>
        <p:blipFill>
          <a:blip r:embed="rId1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0327" y="218921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Picture 59"/>
          <p:cNvPicPr>
            <a:picLocks noChangeArrowheads="1"/>
          </p:cNvPicPr>
          <p:nvPr/>
        </p:nvPicPr>
        <p:blipFill>
          <a:blip r:embed="rId1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8528" y="462809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Picture 60"/>
          <p:cNvPicPr>
            <a:picLocks noChangeArrowheads="1"/>
          </p:cNvPicPr>
          <p:nvPr/>
        </p:nvPicPr>
        <p:blipFill>
          <a:blip r:embed="rId1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3439" y="420446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" name="Picture 4"/>
          <p:cNvPicPr>
            <a:picLocks noChangeArrowheads="1"/>
          </p:cNvPicPr>
          <p:nvPr/>
        </p:nvPicPr>
        <p:blipFill>
          <a:blip r:embed="rId1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480" y="420446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Picture 17"/>
          <p:cNvPicPr>
            <a:picLocks noChangeArrowheads="1"/>
          </p:cNvPicPr>
          <p:nvPr/>
        </p:nvPicPr>
        <p:blipFill>
          <a:blip r:embed="rId1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1262" y="221061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rrowheads="1"/>
          </p:cNvPicPr>
          <p:nvPr/>
        </p:nvPicPr>
        <p:blipFill>
          <a:blip r:embed="rId13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480" y="462809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rrowheads="1"/>
          </p:cNvPicPr>
          <p:nvPr/>
        </p:nvPicPr>
        <p:blipFill>
          <a:blip r:embed="rId1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8528" y="503941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rrowheads="1"/>
          </p:cNvPicPr>
          <p:nvPr/>
        </p:nvPicPr>
        <p:blipFill>
          <a:blip r:embed="rId1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4967" y="63227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rrowheads="1"/>
          </p:cNvPicPr>
          <p:nvPr/>
        </p:nvPicPr>
        <p:blipFill>
          <a:blip r:embed="rId1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4682" y="138129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4682" y="5894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rrowheads="1"/>
          </p:cNvPicPr>
          <p:nvPr/>
        </p:nvPicPr>
        <p:blipFill>
          <a:blip r:embed="rId1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480" y="503941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rrowheads="1"/>
          </p:cNvPicPr>
          <p:nvPr/>
        </p:nvPicPr>
        <p:blipFill>
          <a:blip r:embed="rId1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3439" y="50459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rrowheads="1"/>
          </p:cNvPicPr>
          <p:nvPr/>
        </p:nvPicPr>
        <p:blipFill>
          <a:blip r:embed="rId1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8528" y="588452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rrowheads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6176" y="311988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rrowheads="1"/>
          </p:cNvPicPr>
          <p:nvPr/>
        </p:nvPicPr>
        <p:blipFill>
          <a:blip r:embed="rId14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20576" y="588452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rrowheads="1"/>
          </p:cNvPicPr>
          <p:nvPr/>
        </p:nvPicPr>
        <p:blipFill>
          <a:blip r:embed="rId14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7492" y="63227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rrowheads="1"/>
          </p:cNvPicPr>
          <p:nvPr/>
        </p:nvPicPr>
        <p:blipFill>
          <a:blip r:embed="rId1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342" y="50459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 descr="https://az818438.vo.msecnd.net/icons/azurefile.png"/>
          <p:cNvPicPr>
            <a:picLocks noChangeArrowheads="1"/>
          </p:cNvPicPr>
          <p:nvPr/>
        </p:nvPicPr>
        <p:blipFill>
          <a:blip r:embed="rId1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3439" y="546750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/>
          <p:cNvPicPr>
            <a:picLocks noChangeArrowheads="1"/>
          </p:cNvPicPr>
          <p:nvPr/>
        </p:nvPicPr>
        <p:blipFill>
          <a:blip r:embed="rId14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487" y="50459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rrowheads="1"/>
          </p:cNvPicPr>
          <p:nvPr/>
        </p:nvPicPr>
        <p:blipFill>
          <a:blip r:embed="rId14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3439" y="588452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0" name="Picture 16"/>
          <p:cNvPicPr>
            <a:picLocks noChangeArrowheads="1"/>
          </p:cNvPicPr>
          <p:nvPr/>
        </p:nvPicPr>
        <p:blipFill>
          <a:blip r:embed="rId14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487" y="546750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7"/>
          <p:cNvPicPr>
            <a:picLocks noChangeArrowheads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5484" y="50459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rrowheads="1"/>
          </p:cNvPicPr>
          <p:nvPr/>
        </p:nvPicPr>
        <p:blipFill>
          <a:blip r:embed="rId15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535" y="504590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9"/>
          <p:cNvPicPr>
            <a:picLocks noChangeArrowheads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6176" y="270405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/>
          <p:cNvPicPr>
            <a:picLocks noChangeArrowheads="1"/>
          </p:cNvPicPr>
          <p:nvPr/>
        </p:nvPicPr>
        <p:blipFill>
          <a:blip r:embed="rId15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480" y="546372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5" name="Picture 21"/>
          <p:cNvPicPr>
            <a:picLocks noChangeArrowheads="1"/>
          </p:cNvPicPr>
          <p:nvPr/>
        </p:nvPicPr>
        <p:blipFill>
          <a:blip r:embed="rId15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4967" y="546750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7" name="Picture 23"/>
          <p:cNvPicPr>
            <a:picLocks noChangeArrowheads="1"/>
          </p:cNvPicPr>
          <p:nvPr/>
        </p:nvPicPr>
        <p:blipFill>
          <a:blip r:embed="rId15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0329" y="5260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8" name="Picture 24"/>
          <p:cNvPicPr>
            <a:picLocks noChangeArrowheads="1"/>
          </p:cNvPicPr>
          <p:nvPr/>
        </p:nvPicPr>
        <p:blipFill>
          <a:blip r:embed="rId15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2375" y="138129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0" name="Picture 26"/>
          <p:cNvPicPr>
            <a:picLocks noChangeArrowheads="1"/>
          </p:cNvPicPr>
          <p:nvPr/>
        </p:nvPicPr>
        <p:blipFill>
          <a:blip r:embed="rId15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8528" y="546372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" name="Picture 27"/>
          <p:cNvPicPr>
            <a:picLocks noChangeArrowheads="1"/>
          </p:cNvPicPr>
          <p:nvPr/>
        </p:nvPicPr>
        <p:blipFill>
          <a:blip r:embed="rId15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8279" y="259733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" name="Picture 30"/>
          <p:cNvPicPr>
            <a:picLocks noChangeArrowheads="1"/>
          </p:cNvPicPr>
          <p:nvPr/>
        </p:nvPicPr>
        <p:blipFill>
          <a:blip r:embed="rId15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7489" y="63227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5" name="Picture 31"/>
          <p:cNvPicPr>
            <a:picLocks noChangeArrowheads="1"/>
          </p:cNvPicPr>
          <p:nvPr/>
        </p:nvPicPr>
        <p:blipFill>
          <a:blip r:embed="rId16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9713" y="588452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6" name="Picture 32"/>
          <p:cNvPicPr>
            <a:picLocks noChangeArrowheads="1"/>
          </p:cNvPicPr>
          <p:nvPr/>
        </p:nvPicPr>
        <p:blipFill>
          <a:blip r:embed="rId16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0329" y="93057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7" name="Picture 33"/>
          <p:cNvPicPr>
            <a:picLocks noChangeArrowheads="1"/>
          </p:cNvPicPr>
          <p:nvPr/>
        </p:nvPicPr>
        <p:blipFill>
          <a:blip r:embed="rId16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480" y="588452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8" name="Picture 34"/>
          <p:cNvPicPr>
            <a:picLocks noChangeArrowheads="1"/>
          </p:cNvPicPr>
          <p:nvPr/>
        </p:nvPicPr>
        <p:blipFill>
          <a:blip r:embed="rId16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0027" y="339754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9" name="Picture 35"/>
          <p:cNvPicPr>
            <a:picLocks noChangeArrowheads="1"/>
          </p:cNvPicPr>
          <p:nvPr/>
        </p:nvPicPr>
        <p:blipFill>
          <a:blip r:embed="rId16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3360" y="132209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0" name="Picture 36"/>
          <p:cNvPicPr>
            <a:picLocks noChangeArrowheads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6000" y="5894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2" name="Picture 38"/>
          <p:cNvPicPr>
            <a:picLocks noChangeArrowheads="1"/>
          </p:cNvPicPr>
          <p:nvPr/>
        </p:nvPicPr>
        <p:blipFill>
          <a:blip r:embed="rId16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3436" y="546750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3" name="Picture 39"/>
          <p:cNvPicPr>
            <a:picLocks noChangeArrowheads="1"/>
          </p:cNvPicPr>
          <p:nvPr/>
        </p:nvPicPr>
        <p:blipFill>
          <a:blip r:embed="rId16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1291" y="420446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" name="Picture 40"/>
          <p:cNvPicPr>
            <a:picLocks noChangeArrowheads="1"/>
          </p:cNvPicPr>
          <p:nvPr/>
        </p:nvPicPr>
        <p:blipFill>
          <a:blip r:embed="rId16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0688" y="5894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" name="Picture 41"/>
          <p:cNvPicPr>
            <a:picLocks noChangeArrowheads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336" y="63227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6" name="Picture 42"/>
          <p:cNvPicPr>
            <a:picLocks noChangeArrowheads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283" y="588452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7" name="Picture 43"/>
          <p:cNvPicPr>
            <a:picLocks noChangeArrowheads="1"/>
          </p:cNvPicPr>
          <p:nvPr/>
        </p:nvPicPr>
        <p:blipFill>
          <a:blip r:embed="rId17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342" y="63227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" name="テキスト ボックス 223"/>
          <p:cNvSpPr txBox="1"/>
          <p:nvPr/>
        </p:nvSpPr>
        <p:spPr>
          <a:xfrm>
            <a:off x="4068304" y="2704056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prstClr val="black"/>
                </a:solidFill>
                <a:cs typeface="Segoe UI Light" panose="020B0502040204020203" pitchFamily="34" charset="0"/>
              </a:rPr>
              <a:t>Batch</a:t>
            </a:r>
            <a:endParaRPr lang="ja-JP" altLang="en-US" sz="2400" dirty="0">
              <a:solidFill>
                <a:prstClr val="black"/>
              </a:solidFill>
              <a:cs typeface="Segoe UI Light" panose="020B0502040204020203" pitchFamily="34" charset="0"/>
            </a:endParaRPr>
          </a:p>
        </p:txBody>
      </p:sp>
      <p:pic>
        <p:nvPicPr>
          <p:cNvPr id="1068" name="Picture 44"/>
          <p:cNvPicPr>
            <a:picLocks noChangeArrowheads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487" y="588452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rrowheads="1"/>
          </p:cNvPicPr>
          <p:nvPr/>
        </p:nvPicPr>
        <p:blipFill>
          <a:blip r:embed="rId17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3436" y="420446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rrowheads="1"/>
          </p:cNvPicPr>
          <p:nvPr/>
        </p:nvPicPr>
        <p:blipFill>
          <a:blip r:embed="rId17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9540" y="63227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rrowheads="1"/>
          </p:cNvPicPr>
          <p:nvPr/>
        </p:nvPicPr>
        <p:blipFill>
          <a:blip r:embed="rId17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342" y="379935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rrowheads="1"/>
          </p:cNvPicPr>
          <p:nvPr/>
        </p:nvPicPr>
        <p:blipFill>
          <a:blip r:embed="rId17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1291" y="379935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"/>
          <p:cNvPicPr>
            <a:picLocks noChangeArrowheads="1"/>
          </p:cNvPicPr>
          <p:nvPr/>
        </p:nvPicPr>
        <p:blipFill>
          <a:blip r:embed="rId17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0688" y="138129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8"/>
          <p:cNvPicPr>
            <a:picLocks noChangeArrowheads="1"/>
          </p:cNvPicPr>
          <p:nvPr/>
        </p:nvPicPr>
        <p:blipFill>
          <a:blip r:embed="rId17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6471" y="138129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F885D36-9654-4F9F-A573-552821D89606}"/>
              </a:ext>
            </a:extLst>
          </p:cNvPr>
          <p:cNvPicPr>
            <a:picLocks/>
          </p:cNvPicPr>
          <p:nvPr/>
        </p:nvPicPr>
        <p:blipFill>
          <a:blip r:embed="rId17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4967" y="5884529"/>
            <a:ext cx="360000" cy="3600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16A22A0-0B01-457A-BC03-506E136057D8}"/>
              </a:ext>
            </a:extLst>
          </p:cNvPr>
          <p:cNvPicPr>
            <a:picLocks/>
          </p:cNvPicPr>
          <p:nvPr/>
        </p:nvPicPr>
        <p:blipFill>
          <a:blip r:embed="rId18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8616" y="5467505"/>
            <a:ext cx="360000" cy="3600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2209E2A-13E7-4B9C-B110-EC8F43E05C03}"/>
              </a:ext>
            </a:extLst>
          </p:cNvPr>
          <p:cNvPicPr>
            <a:picLocks/>
          </p:cNvPicPr>
          <p:nvPr/>
        </p:nvPicPr>
        <p:blipFill>
          <a:blip r:embed="rId18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4432" y="4204463"/>
            <a:ext cx="360000" cy="3600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3FF57859-C8AD-4EAD-B6BA-5B5F8C724C51}"/>
              </a:ext>
            </a:extLst>
          </p:cNvPr>
          <p:cNvPicPr>
            <a:picLocks/>
          </p:cNvPicPr>
          <p:nvPr/>
        </p:nvPicPr>
        <p:blipFill>
          <a:blip r:embed="rId18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4432" y="4628093"/>
            <a:ext cx="360000" cy="3600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FEB6B7CE-1668-4276-8CA0-040B3F6E4783}"/>
              </a:ext>
            </a:extLst>
          </p:cNvPr>
          <p:cNvPicPr>
            <a:picLocks/>
          </p:cNvPicPr>
          <p:nvPr/>
        </p:nvPicPr>
        <p:blipFill>
          <a:blip r:embed="rId18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4672" y="5884529"/>
            <a:ext cx="360000" cy="3600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4DF7CE6-2BAE-416D-B8D3-A4A7E6EFC828}"/>
              </a:ext>
            </a:extLst>
          </p:cNvPr>
          <p:cNvPicPr>
            <a:picLocks/>
          </p:cNvPicPr>
          <p:nvPr/>
        </p:nvPicPr>
        <p:blipFill>
          <a:blip r:embed="rId18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2624" y="5884529"/>
            <a:ext cx="360000" cy="36000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673901B-EE61-43F6-A6EC-77F431AC410D}"/>
              </a:ext>
            </a:extLst>
          </p:cNvPr>
          <p:cNvPicPr>
            <a:picLocks/>
          </p:cNvPicPr>
          <p:nvPr/>
        </p:nvPicPr>
        <p:blipFill>
          <a:blip r:embed="rId18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4432" y="5039419"/>
            <a:ext cx="360000" cy="360000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83A6DB48-3746-4533-B687-69556F57838D}"/>
              </a:ext>
            </a:extLst>
          </p:cNvPr>
          <p:cNvPicPr>
            <a:picLocks/>
          </p:cNvPicPr>
          <p:nvPr/>
        </p:nvPicPr>
        <p:blipFill>
          <a:blip r:embed="rId186"/>
          <a:stretch>
            <a:fillRect/>
          </a:stretch>
        </p:blipFill>
        <p:spPr>
          <a:xfrm>
            <a:off x="1383436" y="3799358"/>
            <a:ext cx="360000" cy="36000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31F4FD27-B057-430E-AF9D-E00F909B6FFF}"/>
              </a:ext>
            </a:extLst>
          </p:cNvPr>
          <p:cNvPicPr>
            <a:picLocks/>
          </p:cNvPicPr>
          <p:nvPr/>
        </p:nvPicPr>
        <p:blipFill>
          <a:blip r:embed="rId18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4432" y="5463721"/>
            <a:ext cx="360000" cy="3600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478B4270-566F-4E5B-91FE-362AAD1B4613}"/>
              </a:ext>
            </a:extLst>
          </p:cNvPr>
          <p:cNvPicPr>
            <a:picLocks/>
          </p:cNvPicPr>
          <p:nvPr/>
        </p:nvPicPr>
        <p:blipFill>
          <a:blip r:embed="rId18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9366" y="1322095"/>
            <a:ext cx="360000" cy="360000"/>
          </a:xfrm>
          <a:prstGeom prst="rect">
            <a:avLst/>
          </a:prstGeom>
        </p:spPr>
      </p:pic>
      <p:pic>
        <p:nvPicPr>
          <p:cNvPr id="4129" name="図 4128">
            <a:extLst>
              <a:ext uri="{FF2B5EF4-FFF2-40B4-BE49-F238E27FC236}">
                <a16:creationId xmlns:a16="http://schemas.microsoft.com/office/drawing/2014/main" id="{4AF150BA-EE62-444B-9182-B62EE0A1F0FF}"/>
              </a:ext>
            </a:extLst>
          </p:cNvPr>
          <p:cNvPicPr>
            <a:picLocks/>
          </p:cNvPicPr>
          <p:nvPr/>
        </p:nvPicPr>
        <p:blipFill>
          <a:blip r:embed="rId18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7392" y="3798172"/>
            <a:ext cx="360000" cy="360000"/>
          </a:xfrm>
          <a:prstGeom prst="rect">
            <a:avLst/>
          </a:prstGeom>
        </p:spPr>
      </p:pic>
      <p:pic>
        <p:nvPicPr>
          <p:cNvPr id="4131" name="図 4130">
            <a:extLst>
              <a:ext uri="{FF2B5EF4-FFF2-40B4-BE49-F238E27FC236}">
                <a16:creationId xmlns:a16="http://schemas.microsoft.com/office/drawing/2014/main" id="{7E1FB9BF-9FD4-442D-A086-39A423E0929F}"/>
              </a:ext>
            </a:extLst>
          </p:cNvPr>
          <p:cNvPicPr>
            <a:picLocks/>
          </p:cNvPicPr>
          <p:nvPr/>
        </p:nvPicPr>
        <p:blipFill>
          <a:blip r:embed="rId19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9713" y="6322725"/>
            <a:ext cx="360000" cy="360000"/>
          </a:xfrm>
          <a:prstGeom prst="rect">
            <a:avLst/>
          </a:prstGeom>
        </p:spPr>
      </p:pic>
      <p:pic>
        <p:nvPicPr>
          <p:cNvPr id="4133" name="図 4132">
            <a:extLst>
              <a:ext uri="{FF2B5EF4-FFF2-40B4-BE49-F238E27FC236}">
                <a16:creationId xmlns:a16="http://schemas.microsoft.com/office/drawing/2014/main" id="{4C9AFE0A-E1FE-41CB-8C33-6B5A6EBA9873}"/>
              </a:ext>
            </a:extLst>
          </p:cNvPr>
          <p:cNvPicPr>
            <a:picLocks/>
          </p:cNvPicPr>
          <p:nvPr/>
        </p:nvPicPr>
        <p:blipFill>
          <a:blip r:embed="rId19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971" y="6322725"/>
            <a:ext cx="360000" cy="360000"/>
          </a:xfrm>
          <a:prstGeom prst="rect">
            <a:avLst/>
          </a:prstGeom>
        </p:spPr>
      </p:pic>
      <p:pic>
        <p:nvPicPr>
          <p:cNvPr id="4135" name="図 4134">
            <a:extLst>
              <a:ext uri="{FF2B5EF4-FFF2-40B4-BE49-F238E27FC236}">
                <a16:creationId xmlns:a16="http://schemas.microsoft.com/office/drawing/2014/main" id="{129A9BB1-B66E-40B9-9FA2-0D91A920878B}"/>
              </a:ext>
            </a:extLst>
          </p:cNvPr>
          <p:cNvPicPr>
            <a:picLocks/>
          </p:cNvPicPr>
          <p:nvPr/>
        </p:nvPicPr>
        <p:blipFill>
          <a:blip r:embed="rId19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4432" y="5884529"/>
            <a:ext cx="360000" cy="360000"/>
          </a:xfrm>
          <a:prstGeom prst="rect">
            <a:avLst/>
          </a:prstGeom>
        </p:spPr>
      </p:pic>
      <p:pic>
        <p:nvPicPr>
          <p:cNvPr id="4137" name="図 4136">
            <a:extLst>
              <a:ext uri="{FF2B5EF4-FFF2-40B4-BE49-F238E27FC236}">
                <a16:creationId xmlns:a16="http://schemas.microsoft.com/office/drawing/2014/main" id="{D14C5ED9-69BF-4AD6-B823-605EC41BF3DE}"/>
              </a:ext>
            </a:extLst>
          </p:cNvPr>
          <p:cNvPicPr>
            <a:picLocks/>
          </p:cNvPicPr>
          <p:nvPr/>
        </p:nvPicPr>
        <p:blipFill>
          <a:blip r:embed="rId19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7392" y="3397546"/>
            <a:ext cx="360000" cy="360000"/>
          </a:xfrm>
          <a:prstGeom prst="rect">
            <a:avLst/>
          </a:prstGeom>
        </p:spPr>
      </p:pic>
      <p:pic>
        <p:nvPicPr>
          <p:cNvPr id="4139" name="図 4138">
            <a:extLst>
              <a:ext uri="{FF2B5EF4-FFF2-40B4-BE49-F238E27FC236}">
                <a16:creationId xmlns:a16="http://schemas.microsoft.com/office/drawing/2014/main" id="{E92E1B67-28DC-4B5F-A4EE-95DC24889BD1}"/>
              </a:ext>
            </a:extLst>
          </p:cNvPr>
          <p:cNvPicPr>
            <a:picLocks/>
          </p:cNvPicPr>
          <p:nvPr/>
        </p:nvPicPr>
        <p:blipFill>
          <a:blip r:embed="rId19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8616" y="6322725"/>
            <a:ext cx="360000" cy="360000"/>
          </a:xfrm>
          <a:prstGeom prst="rect">
            <a:avLst/>
          </a:prstGeom>
        </p:spPr>
      </p:pic>
      <p:pic>
        <p:nvPicPr>
          <p:cNvPr id="4141" name="図 4140">
            <a:extLst>
              <a:ext uri="{FF2B5EF4-FFF2-40B4-BE49-F238E27FC236}">
                <a16:creationId xmlns:a16="http://schemas.microsoft.com/office/drawing/2014/main" id="{DA917BA3-767A-4620-A73F-E87195CF60ED}"/>
              </a:ext>
            </a:extLst>
          </p:cNvPr>
          <p:cNvPicPr>
            <a:picLocks/>
          </p:cNvPicPr>
          <p:nvPr/>
        </p:nvPicPr>
        <p:blipFill>
          <a:blip r:embed="rId19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971" y="5884529"/>
            <a:ext cx="360000" cy="360000"/>
          </a:xfrm>
          <a:prstGeom prst="rect">
            <a:avLst/>
          </a:prstGeom>
        </p:spPr>
      </p:pic>
      <p:pic>
        <p:nvPicPr>
          <p:cNvPr id="13" name="Picture 2"/>
          <p:cNvPicPr>
            <a:picLocks noChangeArrowheads="1"/>
          </p:cNvPicPr>
          <p:nvPr/>
        </p:nvPicPr>
        <p:blipFill>
          <a:blip r:embed="rId19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3360" y="213514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CC83557-9EC1-47AF-9169-DA2EA621BD40}"/>
              </a:ext>
            </a:extLst>
          </p:cNvPr>
          <p:cNvPicPr>
            <a:picLocks/>
          </p:cNvPicPr>
          <p:nvPr/>
        </p:nvPicPr>
        <p:blipFill>
          <a:blip r:embed="rId19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8616" y="5884529"/>
            <a:ext cx="360000" cy="36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DA390D3-1513-4380-86DE-F394DE951FD0}"/>
              </a:ext>
            </a:extLst>
          </p:cNvPr>
          <p:cNvPicPr>
            <a:picLocks/>
          </p:cNvPicPr>
          <p:nvPr/>
        </p:nvPicPr>
        <p:blipFill>
          <a:blip r:embed="rId19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588" y="6322725"/>
            <a:ext cx="360000" cy="360000"/>
          </a:xfrm>
          <a:prstGeom prst="rect">
            <a:avLst/>
          </a:prstGeom>
        </p:spPr>
      </p:pic>
      <p:pic>
        <p:nvPicPr>
          <p:cNvPr id="4143" name="図 4142">
            <a:extLst>
              <a:ext uri="{FF2B5EF4-FFF2-40B4-BE49-F238E27FC236}">
                <a16:creationId xmlns:a16="http://schemas.microsoft.com/office/drawing/2014/main" id="{E76901B9-D8AD-4525-AF42-AF4D6E88DE9B}"/>
              </a:ext>
            </a:extLst>
          </p:cNvPr>
          <p:cNvPicPr>
            <a:picLocks/>
          </p:cNvPicPr>
          <p:nvPr/>
        </p:nvPicPr>
        <p:blipFill>
          <a:blip r:embed="rId19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535" y="5884529"/>
            <a:ext cx="360000" cy="360000"/>
          </a:xfrm>
          <a:prstGeom prst="rect">
            <a:avLst/>
          </a:prstGeom>
        </p:spPr>
      </p:pic>
      <p:pic>
        <p:nvPicPr>
          <p:cNvPr id="4145" name="図 4144">
            <a:extLst>
              <a:ext uri="{FF2B5EF4-FFF2-40B4-BE49-F238E27FC236}">
                <a16:creationId xmlns:a16="http://schemas.microsoft.com/office/drawing/2014/main" id="{0C5D1E31-DD0D-4335-996B-CC3DBE0C00A8}"/>
              </a:ext>
            </a:extLst>
          </p:cNvPr>
          <p:cNvPicPr>
            <a:picLocks/>
          </p:cNvPicPr>
          <p:nvPr/>
        </p:nvPicPr>
        <p:blipFill>
          <a:blip r:embed="rId20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0567" y="2989420"/>
            <a:ext cx="360000" cy="3600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0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8519" y="29894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0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471" y="29894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47" name="Picture 4"/>
          <p:cNvPicPr>
            <a:picLocks noChangeAspect="1" noChangeArrowheads="1"/>
          </p:cNvPicPr>
          <p:nvPr/>
        </p:nvPicPr>
        <p:blipFill>
          <a:blip r:embed="rId2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423" y="29894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49" name="Picture 5"/>
          <p:cNvPicPr>
            <a:picLocks noChangeAspect="1" noChangeArrowheads="1"/>
          </p:cNvPicPr>
          <p:nvPr/>
        </p:nvPicPr>
        <p:blipFill>
          <a:blip r:embed="rId20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971" y="546750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0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375" y="29894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0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27" y="2989420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51" name="図 4150">
            <a:extLst>
              <a:ext uri="{FF2B5EF4-FFF2-40B4-BE49-F238E27FC236}">
                <a16:creationId xmlns:a16="http://schemas.microsoft.com/office/drawing/2014/main" id="{B21BA699-3788-47C1-98CF-486F1DA0E948}"/>
              </a:ext>
            </a:extLst>
          </p:cNvPr>
          <p:cNvPicPr>
            <a:picLocks noChangeAspect="1"/>
          </p:cNvPicPr>
          <p:nvPr/>
        </p:nvPicPr>
        <p:blipFill>
          <a:blip r:embed="rId207"/>
          <a:stretch>
            <a:fillRect/>
          </a:stretch>
        </p:blipFill>
        <p:spPr>
          <a:xfrm>
            <a:off x="9188279" y="2989420"/>
            <a:ext cx="360000" cy="360000"/>
          </a:xfrm>
          <a:prstGeom prst="rect">
            <a:avLst/>
          </a:prstGeom>
        </p:spPr>
      </p:pic>
      <p:pic>
        <p:nvPicPr>
          <p:cNvPr id="4155" name="Picture 2"/>
          <p:cNvPicPr>
            <a:picLocks noChangeAspect="1" noChangeArrowheads="1"/>
          </p:cNvPicPr>
          <p:nvPr/>
        </p:nvPicPr>
        <p:blipFill>
          <a:blip r:embed="rId20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672" y="63227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57" name="Picture 3"/>
          <p:cNvPicPr>
            <a:picLocks noChangeAspect="1" noChangeArrowheads="1"/>
          </p:cNvPicPr>
          <p:nvPr/>
        </p:nvPicPr>
        <p:blipFill>
          <a:blip r:embed="rId20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624" y="632272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59" name="Picture 2"/>
          <p:cNvPicPr>
            <a:picLocks noChangeAspect="1" noChangeArrowheads="1"/>
          </p:cNvPicPr>
          <p:nvPr/>
        </p:nvPicPr>
        <p:blipFill>
          <a:blip r:embed="rId2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336" y="52604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62" name="図 4161">
            <a:extLst>
              <a:ext uri="{FF2B5EF4-FFF2-40B4-BE49-F238E27FC236}">
                <a16:creationId xmlns:a16="http://schemas.microsoft.com/office/drawing/2014/main" id="{6DADF46F-99F5-44A1-87B9-1259AB50E8E7}"/>
              </a:ext>
            </a:extLst>
          </p:cNvPr>
          <p:cNvPicPr>
            <a:picLocks noChangeAspect="1"/>
          </p:cNvPicPr>
          <p:nvPr/>
        </p:nvPicPr>
        <p:blipFill>
          <a:blip r:embed="rId211"/>
          <a:stretch>
            <a:fillRect/>
          </a:stretch>
        </p:blipFill>
        <p:spPr>
          <a:xfrm>
            <a:off x="3117535" y="5467505"/>
            <a:ext cx="360000" cy="360000"/>
          </a:xfrm>
          <a:prstGeom prst="rect">
            <a:avLst/>
          </a:prstGeom>
        </p:spPr>
      </p:pic>
      <p:pic>
        <p:nvPicPr>
          <p:cNvPr id="4166" name="図 4165" descr="航空機, 輸送, バルーン が含まれている画像&#10;&#10;非常に高い精度で生成された説明">
            <a:extLst>
              <a:ext uri="{FF2B5EF4-FFF2-40B4-BE49-F238E27FC236}">
                <a16:creationId xmlns:a16="http://schemas.microsoft.com/office/drawing/2014/main" id="{09EF430D-1F0C-4641-94A3-4AA7B07EDEAC}"/>
              </a:ext>
            </a:extLst>
          </p:cNvPr>
          <p:cNvPicPr>
            <a:picLocks noChangeAspect="1"/>
          </p:cNvPicPr>
          <p:nvPr/>
        </p:nvPicPr>
        <p:blipFill>
          <a:blip r:embed="rId2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76" y="6322725"/>
            <a:ext cx="360000" cy="360000"/>
          </a:xfrm>
          <a:prstGeom prst="rect">
            <a:avLst/>
          </a:prstGeom>
        </p:spPr>
      </p:pic>
      <p:pic>
        <p:nvPicPr>
          <p:cNvPr id="4171" name="図 4170">
            <a:extLst>
              <a:ext uri="{FF2B5EF4-FFF2-40B4-BE49-F238E27FC236}">
                <a16:creationId xmlns:a16="http://schemas.microsoft.com/office/drawing/2014/main" id="{D836FB1A-3D89-422B-ABE4-6BB16A4CCB2B}"/>
              </a:ext>
            </a:extLst>
          </p:cNvPr>
          <p:cNvPicPr>
            <a:picLocks noChangeAspect="1"/>
          </p:cNvPicPr>
          <p:nvPr/>
        </p:nvPicPr>
        <p:blipFill>
          <a:blip r:embed="rId2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28" y="6322725"/>
            <a:ext cx="360000" cy="360000"/>
          </a:xfrm>
          <a:prstGeom prst="rect">
            <a:avLst/>
          </a:prstGeom>
        </p:spPr>
      </p:pic>
      <p:pic>
        <p:nvPicPr>
          <p:cNvPr id="4164" name="図 4163">
            <a:extLst>
              <a:ext uri="{FF2B5EF4-FFF2-40B4-BE49-F238E27FC236}">
                <a16:creationId xmlns:a16="http://schemas.microsoft.com/office/drawing/2014/main" id="{624A1C96-D0D1-4148-80F1-C49090ABC969}"/>
              </a:ext>
            </a:extLst>
          </p:cNvPr>
          <p:cNvPicPr>
            <a:picLocks noChangeAspect="1"/>
          </p:cNvPicPr>
          <p:nvPr/>
        </p:nvPicPr>
        <p:blipFill>
          <a:blip r:embed="rId214"/>
          <a:stretch>
            <a:fillRect/>
          </a:stretch>
        </p:blipFill>
        <p:spPr>
          <a:xfrm>
            <a:off x="10056480" y="6322725"/>
            <a:ext cx="360000" cy="360000"/>
          </a:xfrm>
          <a:prstGeom prst="rect">
            <a:avLst/>
          </a:prstGeom>
        </p:spPr>
      </p:pic>
      <p:pic>
        <p:nvPicPr>
          <p:cNvPr id="4169" name="Picture 2" descr="Cloud Connect Studio">
            <a:extLst>
              <a:ext uri="{FF2B5EF4-FFF2-40B4-BE49-F238E27FC236}">
                <a16:creationId xmlns:a16="http://schemas.microsoft.com/office/drawing/2014/main" id="{68477388-3540-46D2-9AD7-08E85E5DE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432" y="632272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73" name="Picture 4" descr="PoliteMail">
            <a:extLst>
              <a:ext uri="{FF2B5EF4-FFF2-40B4-BE49-F238E27FC236}">
                <a16:creationId xmlns:a16="http://schemas.microsoft.com/office/drawing/2014/main" id="{DE28474E-D011-4C3B-8F40-CBFDF6369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757" y="339754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75" name="Picture 2" descr="https://connectoricons-prod.azureedge.net/videoindexer-v2/icon_1.0.1019.1195.png">
            <a:extLst>
              <a:ext uri="{FF2B5EF4-FFF2-40B4-BE49-F238E27FC236}">
                <a16:creationId xmlns:a16="http://schemas.microsoft.com/office/drawing/2014/main" id="{41179588-5EF4-4FE0-9359-11322F22C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037" y="504590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77" name="Picture 2" descr="https://connectoricons-prod.azureedge.net/iotcentral/icon_1.0.1025.1206.png">
            <a:extLst>
              <a:ext uri="{FF2B5EF4-FFF2-40B4-BE49-F238E27FC236}">
                <a16:creationId xmlns:a16="http://schemas.microsoft.com/office/drawing/2014/main" id="{261B32E8-B0EE-4C7D-9398-D55625DA7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83" y="504590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79" name="Picture 2" descr="Survey123">
            <a:extLst>
              <a:ext uri="{FF2B5EF4-FFF2-40B4-BE49-F238E27FC236}">
                <a16:creationId xmlns:a16="http://schemas.microsoft.com/office/drawing/2014/main" id="{1BF8BA98-0F1C-43D2-99D9-20FD36E79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757" y="379817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81" name="Picture 2" descr="LMS365">
            <a:extLst>
              <a:ext uri="{FF2B5EF4-FFF2-40B4-BE49-F238E27FC236}">
                <a16:creationId xmlns:a16="http://schemas.microsoft.com/office/drawing/2014/main" id="{CBE41761-1480-4B5E-93D0-69D787F2C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84" y="420446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83" name="Picture 4" descr="ProjectWise Design Integration">
            <a:extLst>
              <a:ext uri="{FF2B5EF4-FFF2-40B4-BE49-F238E27FC236}">
                <a16:creationId xmlns:a16="http://schemas.microsoft.com/office/drawing/2014/main" id="{75A1C712-D91D-4116-ABC5-579268AB5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84" y="462809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85" name="Picture 2"/>
          <p:cNvPicPr>
            <a:picLocks noChangeAspect="1" noChangeArrowheads="1"/>
          </p:cNvPicPr>
          <p:nvPr/>
        </p:nvPicPr>
        <p:blipFill>
          <a:blip r:embed="rId2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84" y="588452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87" name="Picture 4" descr="https://connectoricons-prod.azureedge.net/k2workflow/icon_1.0.1072.1283.png"/>
          <p:cNvPicPr>
            <a:picLocks noChangeAspect="1" noChangeArrowheads="1"/>
          </p:cNvPicPr>
          <p:nvPr/>
        </p:nvPicPr>
        <p:blipFill>
          <a:blip r:embed="rId2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84" y="632272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89" name="Picture 6" descr="https://connectoricons-prod.azureedge.net/microsoftschooldatasync/icon_1.0.1057.1259.png"/>
          <p:cNvPicPr>
            <a:picLocks noChangeAspect="1" noChangeArrowheads="1"/>
          </p:cNvPicPr>
          <p:nvPr/>
        </p:nvPicPr>
        <p:blipFill>
          <a:blip r:embed="rId2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336" y="93057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0" name="Picture 8" descr="https://connectoricons-prod.azureedge.net/netdocuments/icon_1.0.1052.1245.png"/>
          <p:cNvPicPr>
            <a:picLocks noChangeAspect="1" noChangeArrowheads="1"/>
          </p:cNvPicPr>
          <p:nvPr/>
        </p:nvPicPr>
        <p:blipFill>
          <a:blip r:embed="rId2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84" y="503941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1" name="Picture 10" descr="https://connectoricons-prod.azureedge.net/sap/icon_1.0.1068.1280.png"/>
          <p:cNvPicPr>
            <a:picLocks noChangeAspect="1" noChangeArrowheads="1"/>
          </p:cNvPicPr>
          <p:nvPr/>
        </p:nvPicPr>
        <p:blipFill>
          <a:blip r:embed="rId2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499" y="379935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1"/>
          <p:cNvPicPr>
            <a:picLocks noChangeAspect="1" noChangeArrowheads="1"/>
          </p:cNvPicPr>
          <p:nvPr/>
        </p:nvPicPr>
        <p:blipFill>
          <a:blip r:embed="rId2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84" y="546372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13" descr="PowerApps for App Makers"/>
          <p:cNvPicPr>
            <a:picLocks noChangeAspect="1" noChangeArrowheads="1"/>
          </p:cNvPicPr>
          <p:nvPr/>
        </p:nvPicPr>
        <p:blipFill>
          <a:blip r:embed="rId2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60" y="213514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5" descr="Power platform for Admins"/>
          <p:cNvPicPr>
            <a:picLocks noChangeAspect="1" noChangeArrowheads="1"/>
          </p:cNvPicPr>
          <p:nvPr/>
        </p:nvPicPr>
        <p:blipFill>
          <a:blip r:embed="rId2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213514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7" descr="PowerApps for Admins"/>
          <p:cNvPicPr>
            <a:picLocks noChangeAspect="1" noChangeArrowheads="1"/>
          </p:cNvPicPr>
          <p:nvPr/>
        </p:nvPicPr>
        <p:blipFill>
          <a:blip r:embed="rId2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48" y="213514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9" descr="Microsoft Flow for Admins"/>
          <p:cNvPicPr>
            <a:picLocks noChangeAspect="1" noChangeArrowheads="1"/>
          </p:cNvPicPr>
          <p:nvPr/>
        </p:nvPicPr>
        <p:blipFill>
          <a:blip r:embed="rId2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354" y="213514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図 255"/>
          <p:cNvPicPr>
            <a:picLocks noChangeAspect="1"/>
          </p:cNvPicPr>
          <p:nvPr/>
        </p:nvPicPr>
        <p:blipFill>
          <a:blip r:embed="rId232"/>
          <a:stretch>
            <a:fillRect/>
          </a:stretch>
        </p:blipFill>
        <p:spPr>
          <a:xfrm>
            <a:off x="8752348" y="2597336"/>
            <a:ext cx="360000" cy="360000"/>
          </a:xfrm>
          <a:prstGeom prst="rect">
            <a:avLst/>
          </a:prstGeom>
        </p:spPr>
      </p:pic>
      <p:pic>
        <p:nvPicPr>
          <p:cNvPr id="257" name="図 256"/>
          <p:cNvPicPr>
            <a:picLocks noChangeAspect="1"/>
          </p:cNvPicPr>
          <p:nvPr/>
        </p:nvPicPr>
        <p:blipFill>
          <a:blip r:embed="rId233"/>
          <a:stretch>
            <a:fillRect/>
          </a:stretch>
        </p:blipFill>
        <p:spPr>
          <a:xfrm>
            <a:off x="8752348" y="2189210"/>
            <a:ext cx="360000" cy="360000"/>
          </a:xfrm>
          <a:prstGeom prst="rect">
            <a:avLst/>
          </a:prstGeom>
        </p:spPr>
      </p:pic>
      <p:pic>
        <p:nvPicPr>
          <p:cNvPr id="258" name="図 257"/>
          <p:cNvPicPr>
            <a:picLocks/>
          </p:cNvPicPr>
          <p:nvPr/>
        </p:nvPicPr>
        <p:blipFill>
          <a:blip r:embed="rId234"/>
          <a:stretch>
            <a:fillRect/>
          </a:stretch>
        </p:blipFill>
        <p:spPr>
          <a:xfrm>
            <a:off x="8752348" y="1381294"/>
            <a:ext cx="360000" cy="360000"/>
          </a:xfrm>
          <a:prstGeom prst="rect">
            <a:avLst/>
          </a:prstGeom>
        </p:spPr>
      </p:pic>
      <p:pic>
        <p:nvPicPr>
          <p:cNvPr id="259" name="図 258"/>
          <p:cNvPicPr>
            <a:picLocks/>
          </p:cNvPicPr>
          <p:nvPr/>
        </p:nvPicPr>
        <p:blipFill>
          <a:blip r:embed="rId235"/>
          <a:stretch>
            <a:fillRect/>
          </a:stretch>
        </p:blipFill>
        <p:spPr>
          <a:xfrm>
            <a:off x="8752348" y="981504"/>
            <a:ext cx="360000" cy="360000"/>
          </a:xfrm>
          <a:prstGeom prst="rect">
            <a:avLst/>
          </a:prstGeom>
        </p:spPr>
      </p:pic>
      <p:pic>
        <p:nvPicPr>
          <p:cNvPr id="260" name="図 259"/>
          <p:cNvPicPr>
            <a:picLocks noChangeAspect="1"/>
          </p:cNvPicPr>
          <p:nvPr/>
        </p:nvPicPr>
        <p:blipFill>
          <a:blip r:embed="rId236"/>
          <a:stretch>
            <a:fillRect/>
          </a:stretch>
        </p:blipFill>
        <p:spPr>
          <a:xfrm>
            <a:off x="8752348" y="1773378"/>
            <a:ext cx="360000" cy="360000"/>
          </a:xfrm>
          <a:prstGeom prst="rect">
            <a:avLst/>
          </a:prstGeom>
        </p:spPr>
      </p:pic>
      <p:pic>
        <p:nvPicPr>
          <p:cNvPr id="261" name="図 260"/>
          <p:cNvPicPr>
            <a:picLocks noChangeAspect="1"/>
          </p:cNvPicPr>
          <p:nvPr/>
        </p:nvPicPr>
        <p:blipFill>
          <a:blip r:embed="rId237"/>
          <a:stretch>
            <a:fillRect/>
          </a:stretch>
        </p:blipFill>
        <p:spPr>
          <a:xfrm>
            <a:off x="8752348" y="589420"/>
            <a:ext cx="360000" cy="360000"/>
          </a:xfrm>
          <a:prstGeom prst="rect">
            <a:avLst/>
          </a:prstGeom>
        </p:spPr>
      </p:pic>
      <p:pic>
        <p:nvPicPr>
          <p:cNvPr id="262" name="図 261"/>
          <p:cNvPicPr>
            <a:picLocks noChangeAspect="1"/>
          </p:cNvPicPr>
          <p:nvPr/>
        </p:nvPicPr>
        <p:blipFill>
          <a:blip r:embed="rId238"/>
          <a:stretch>
            <a:fillRect/>
          </a:stretch>
        </p:blipFill>
        <p:spPr>
          <a:xfrm>
            <a:off x="8752348" y="196032"/>
            <a:ext cx="360000" cy="360000"/>
          </a:xfrm>
          <a:prstGeom prst="rect">
            <a:avLst/>
          </a:prstGeom>
        </p:spPr>
      </p:pic>
      <p:pic>
        <p:nvPicPr>
          <p:cNvPr id="264" name="図 263"/>
          <p:cNvPicPr>
            <a:picLocks noChangeAspect="1"/>
          </p:cNvPicPr>
          <p:nvPr/>
        </p:nvPicPr>
        <p:blipFill>
          <a:blip r:embed="rId239"/>
          <a:stretch>
            <a:fillRect/>
          </a:stretch>
        </p:blipFill>
        <p:spPr>
          <a:xfrm>
            <a:off x="5496000" y="981504"/>
            <a:ext cx="360000" cy="360000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D61775C6-0416-4DA1-9B17-BB6EE79A39F2}"/>
              </a:ext>
            </a:extLst>
          </p:cNvPr>
          <p:cNvPicPr>
            <a:picLocks noChangeAspect="1"/>
          </p:cNvPicPr>
          <p:nvPr/>
        </p:nvPicPr>
        <p:blipFill>
          <a:blip r:embed="rId240"/>
          <a:stretch>
            <a:fillRect/>
          </a:stretch>
        </p:blipFill>
        <p:spPr>
          <a:xfrm>
            <a:off x="3549583" y="5467505"/>
            <a:ext cx="360000" cy="360000"/>
          </a:xfrm>
          <a:prstGeom prst="rect">
            <a:avLst/>
          </a:prstGeom>
        </p:spPr>
      </p:pic>
      <p:pic>
        <p:nvPicPr>
          <p:cNvPr id="71" name="Picture 2" descr="OneBlink">
            <a:extLst>
              <a:ext uri="{FF2B5EF4-FFF2-40B4-BE49-F238E27FC236}">
                <a16:creationId xmlns:a16="http://schemas.microsoft.com/office/drawing/2014/main" id="{AE881A84-0ADB-4ADC-8395-4A6E79B8A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713" y="19603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ebex Teams">
            <a:extLst>
              <a:ext uri="{FF2B5EF4-FFF2-40B4-BE49-F238E27FC236}">
                <a16:creationId xmlns:a16="http://schemas.microsoft.com/office/drawing/2014/main" id="{B629952C-DC85-48A9-B55C-79AACFA62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713" y="58942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Windows Defender Advanced Threat Protection (ATP)">
            <a:extLst>
              <a:ext uri="{FF2B5EF4-FFF2-40B4-BE49-F238E27FC236}">
                <a16:creationId xmlns:a16="http://schemas.microsoft.com/office/drawing/2014/main" id="{8009F488-1451-4A9E-8309-35A71A487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83" y="588452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loud App Security">
            <a:extLst>
              <a:ext uri="{FF2B5EF4-FFF2-40B4-BE49-F238E27FC236}">
                <a16:creationId xmlns:a16="http://schemas.microsoft.com/office/drawing/2014/main" id="{8645413F-83CB-4C78-9D26-897EE22F6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636" y="632272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TDox"/>
          <p:cNvPicPr>
            <a:picLocks noChangeAspect="1" noChangeArrowheads="1"/>
          </p:cNvPicPr>
          <p:nvPr/>
        </p:nvPicPr>
        <p:blipFill>
          <a:blip r:embed="rId2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713" y="98150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ignNow"/>
          <p:cNvPicPr>
            <a:picLocks noChangeAspect="1" noChangeArrowheads="1"/>
          </p:cNvPicPr>
          <p:nvPr/>
        </p:nvPicPr>
        <p:blipFill>
          <a:blip r:embed="rId2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713" y="177337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" descr="CandidateZip"/>
          <p:cNvPicPr>
            <a:picLocks noChangeAspect="1" noChangeArrowheads="1"/>
          </p:cNvPicPr>
          <p:nvPr/>
        </p:nvPicPr>
        <p:blipFill>
          <a:blip r:embed="rId2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348" y="298942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8" descr="Ally"/>
          <p:cNvPicPr>
            <a:picLocks noChangeAspect="1" noChangeArrowheads="1"/>
          </p:cNvPicPr>
          <p:nvPr/>
        </p:nvPicPr>
        <p:blipFill>
          <a:blip r:embed="rId2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713" y="138129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0" descr="Expiration Reminder"/>
          <p:cNvPicPr>
            <a:picLocks noChangeAspect="1" noChangeArrowheads="1"/>
          </p:cNvPicPr>
          <p:nvPr/>
        </p:nvPicPr>
        <p:blipFill>
          <a:blip r:embed="rId2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713" y="298942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2" descr="Plumsail HelpDesk"/>
          <p:cNvPicPr>
            <a:picLocks noChangeAspect="1" noChangeArrowheads="1"/>
          </p:cNvPicPr>
          <p:nvPr/>
        </p:nvPicPr>
        <p:blipFill>
          <a:blip r:embed="rId2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713" y="259733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hainpoint Node"/>
          <p:cNvPicPr>
            <a:picLocks noChangeAspect="1" noChangeArrowheads="1"/>
          </p:cNvPicPr>
          <p:nvPr/>
        </p:nvPicPr>
        <p:blipFill>
          <a:blip r:embed="rId2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713" y="218921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" name="Picture 6" descr="https://pbs.twimg.com/media/DuvUZVzUUAAjZhj.jpg:large">
            <a:extLst>
              <a:ext uri="{FF2B5EF4-FFF2-40B4-BE49-F238E27FC236}">
                <a16:creationId xmlns:a16="http://schemas.microsoft.com/office/drawing/2014/main" id="{E781930C-F11C-470E-A24A-305634F44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078" y="259733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7" name="Picture 8" descr="https://pbs.twimg.com/media/DuvUaAvUUAAvVQh.jpg:large">
            <a:extLst>
              <a:ext uri="{FF2B5EF4-FFF2-40B4-BE49-F238E27FC236}">
                <a16:creationId xmlns:a16="http://schemas.microsoft.com/office/drawing/2014/main" id="{18F5DBDB-5306-4FD0-AA35-4441A4D87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078" y="298942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https://pbs.twimg.com/media/Dw_g7BpU8AA3B5e.jpg:large">
            <a:extLst>
              <a:ext uri="{FF2B5EF4-FFF2-40B4-BE49-F238E27FC236}">
                <a16:creationId xmlns:a16="http://schemas.microsoft.com/office/drawing/2014/main" id="{C125531A-92FE-4A25-9E45-C76F5A994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078" y="218921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https://pbs.twimg.com/media/DxO9sP3V4AA92px.jpg:large">
            <a:extLst>
              <a:ext uri="{FF2B5EF4-FFF2-40B4-BE49-F238E27FC236}">
                <a16:creationId xmlns:a16="http://schemas.microsoft.com/office/drawing/2014/main" id="{10448B22-75F9-4785-BF9B-6B886322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48" y="172929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https://pbs.twimg.com/media/DxO9sS-U0AAwCNu.png:large">
            <a:extLst>
              <a:ext uri="{FF2B5EF4-FFF2-40B4-BE49-F238E27FC236}">
                <a16:creationId xmlns:a16="http://schemas.microsoft.com/office/drawing/2014/main" id="{478133FB-4F19-4833-8EA0-70ADB8347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078" y="177337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0" descr="Document Merge">
            <a:extLst>
              <a:ext uri="{FF2B5EF4-FFF2-40B4-BE49-F238E27FC236}">
                <a16:creationId xmlns:a16="http://schemas.microsoft.com/office/drawing/2014/main" id="{69CCA28A-6773-454F-96B3-2FE8F1DE3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078" y="138129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https://pbs.twimg.com/media/DyXD764UYAA7U3p.jpg:large"/>
          <p:cNvPicPr>
            <a:picLocks noChangeAspect="1" noChangeArrowheads="1"/>
          </p:cNvPicPr>
          <p:nvPr/>
        </p:nvPicPr>
        <p:blipFill>
          <a:blip r:embed="rId2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078" y="98150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https://pbs.twimg.com/media/Dz46ZZTUcAE5nMw.png:large"/>
          <p:cNvPicPr>
            <a:picLocks noChangeAspect="1" noChangeArrowheads="1"/>
          </p:cNvPicPr>
          <p:nvPr/>
        </p:nvPicPr>
        <p:blipFill>
          <a:blip r:embed="rId2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366" y="172929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https://connectoricons-prod.azureedge.net/azuresentinel/icon_1.0.1164.1481.png"/>
          <p:cNvPicPr>
            <a:picLocks noChangeAspect="1" noChangeArrowheads="1"/>
          </p:cNvPicPr>
          <p:nvPr/>
        </p:nvPicPr>
        <p:blipFill>
          <a:blip r:embed="rId2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499" y="504590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" descr="https://pbs.twimg.com/media/Dz-DvZFV4AAM2oR.png:large"/>
          <p:cNvPicPr>
            <a:picLocks noChangeAspect="1" noChangeArrowheads="1"/>
          </p:cNvPicPr>
          <p:nvPr/>
        </p:nvPicPr>
        <p:blipFill>
          <a:blip r:embed="rId2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078" y="58942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0" descr="https://pbs.twimg.com/media/D0SqGwIUcAAJYEm.jpg:large"/>
          <p:cNvPicPr>
            <a:picLocks noChangeAspect="1" noChangeArrowheads="1"/>
          </p:cNvPicPr>
          <p:nvPr/>
        </p:nvPicPr>
        <p:blipFill>
          <a:blip r:embed="rId2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360" y="172929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https://connectoricons-prod.azureedge.net/commercientcpq/icon_1.0.1138.1460.png"/>
          <p:cNvPicPr>
            <a:picLocks noChangeAspect="1" noChangeArrowheads="1"/>
          </p:cNvPicPr>
          <p:nvPr/>
        </p:nvPicPr>
        <p:blipFill>
          <a:blip r:embed="rId2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078" y="19603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https://connectoricons-prod.azureedge.net/cloudpki/icon_1.0.1138.1461.png"/>
          <p:cNvPicPr>
            <a:picLocks noChangeAspect="1" noChangeArrowheads="1"/>
          </p:cNvPicPr>
          <p:nvPr/>
        </p:nvPicPr>
        <p:blipFill>
          <a:blip r:embed="rId2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354" y="172929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ttps://connectoricons-prod.azureedge.net/data8/icon_1.0.1138.1466.png"/>
          <p:cNvPicPr>
            <a:picLocks noChangeAspect="1" noChangeArrowheads="1"/>
          </p:cNvPicPr>
          <p:nvPr/>
        </p:nvPicPr>
        <p:blipFill>
          <a:blip r:embed="rId2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443" y="298942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https://connectoricons-prod.azureedge.net/easyvista/icon_1.0.1138.1469.png"/>
          <p:cNvPicPr>
            <a:picLocks noChangeAspect="1" noChangeArrowheads="1"/>
          </p:cNvPicPr>
          <p:nvPr/>
        </p:nvPicPr>
        <p:blipFill>
          <a:blip r:embed="rId2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443" y="259733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0" descr="https://connectoricons-prod.azureedge.net/pdf4me/icon_1.0.1138.1470.png"/>
          <p:cNvPicPr>
            <a:picLocks noChangeAspect="1" noChangeArrowheads="1"/>
          </p:cNvPicPr>
          <p:nvPr/>
        </p:nvPicPr>
        <p:blipFill>
          <a:blip r:embed="rId2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443" y="218921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onnectoricons-prod.azureedge.net/casper365/icon_1.0.1138.1470.png"/>
          <p:cNvPicPr>
            <a:picLocks noChangeAspect="1" noChangeArrowheads="1"/>
          </p:cNvPicPr>
          <p:nvPr/>
        </p:nvPicPr>
        <p:blipFill>
          <a:blip r:embed="rId2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443" y="177337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6" descr="https://pbs.twimg.com/media/D2tKDSHW0AE9WxS.png:large"/>
          <p:cNvPicPr>
            <a:picLocks noChangeAspect="1" noChangeArrowheads="1"/>
          </p:cNvPicPr>
          <p:nvPr/>
        </p:nvPicPr>
        <p:blipFill>
          <a:blip r:embed="rId2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84" y="5467505"/>
            <a:ext cx="360000" cy="36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" name="Picture 2" descr="https://pbs.twimg.com/media/D1BAa9_U8AEgebi.png:large">
            <a:extLst>
              <a:ext uri="{FF2B5EF4-FFF2-40B4-BE49-F238E27FC236}">
                <a16:creationId xmlns:a16="http://schemas.microsoft.com/office/drawing/2014/main" id="{7265E3F7-BE3D-4B03-99AE-855E5BFE1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35" y="379935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7" name="Picture 6" descr="https://connectoricons-prod.azureedge.net/assistantstudio/icon_1.0.1187.1511.png">
            <a:extLst>
              <a:ext uri="{FF2B5EF4-FFF2-40B4-BE49-F238E27FC236}">
                <a16:creationId xmlns:a16="http://schemas.microsoft.com/office/drawing/2014/main" id="{C4175600-3AC1-4936-A67F-8331D4FB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60" y="172929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1" name="Picture 2" descr="https://pbs.twimg.com/media/D49XAfzW4AA-NOi.png:large">
            <a:extLst>
              <a:ext uri="{FF2B5EF4-FFF2-40B4-BE49-F238E27FC236}">
                <a16:creationId xmlns:a16="http://schemas.microsoft.com/office/drawing/2014/main" id="{25ED615E-5895-4838-BB68-C10891949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348" y="632272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2" name="Picture 4" descr="https://pbs.twimg.com/media/D49XAaoWAAA2MNC.png:large">
            <a:extLst>
              <a:ext uri="{FF2B5EF4-FFF2-40B4-BE49-F238E27FC236}">
                <a16:creationId xmlns:a16="http://schemas.microsoft.com/office/drawing/2014/main" id="{5997FE1D-F290-494A-8301-19FE0235C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348" y="588452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3" name="Picture 6" descr="https://pbs.twimg.com/media/D31QvDkW4AARidi.png:large">
            <a:extLst>
              <a:ext uri="{FF2B5EF4-FFF2-40B4-BE49-F238E27FC236}">
                <a16:creationId xmlns:a16="http://schemas.microsoft.com/office/drawing/2014/main" id="{1D89CE99-44B6-4DFE-8D25-1CFBEAB83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443" y="138129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" name="図 303">
            <a:extLst>
              <a:ext uri="{FF2B5EF4-FFF2-40B4-BE49-F238E27FC236}">
                <a16:creationId xmlns:a16="http://schemas.microsoft.com/office/drawing/2014/main" id="{822F0860-516D-4B12-9159-519A2EC6D444}"/>
              </a:ext>
            </a:extLst>
          </p:cNvPr>
          <p:cNvPicPr>
            <a:picLocks noChangeAspect="1"/>
          </p:cNvPicPr>
          <p:nvPr/>
        </p:nvPicPr>
        <p:blipFill>
          <a:blip r:embed="rId275"/>
          <a:stretch>
            <a:fillRect/>
          </a:stretch>
        </p:blipFill>
        <p:spPr>
          <a:xfrm>
            <a:off x="7454443" y="981504"/>
            <a:ext cx="360000" cy="360000"/>
          </a:xfrm>
          <a:prstGeom prst="rect">
            <a:avLst/>
          </a:prstGeom>
        </p:spPr>
      </p:pic>
      <p:pic>
        <p:nvPicPr>
          <p:cNvPr id="305" name="図 304">
            <a:extLst>
              <a:ext uri="{FF2B5EF4-FFF2-40B4-BE49-F238E27FC236}">
                <a16:creationId xmlns:a16="http://schemas.microsoft.com/office/drawing/2014/main" id="{3C88B7B6-27B1-41A7-827A-58D0A6F18C52}"/>
              </a:ext>
            </a:extLst>
          </p:cNvPr>
          <p:cNvPicPr>
            <a:picLocks noChangeAspect="1"/>
          </p:cNvPicPr>
          <p:nvPr/>
        </p:nvPicPr>
        <p:blipFill>
          <a:blip r:embed="rId276"/>
          <a:stretch>
            <a:fillRect/>
          </a:stretch>
        </p:blipFill>
        <p:spPr>
          <a:xfrm>
            <a:off x="7454443" y="589420"/>
            <a:ext cx="360000" cy="360000"/>
          </a:xfrm>
          <a:prstGeom prst="rect">
            <a:avLst/>
          </a:prstGeom>
        </p:spPr>
      </p:pic>
      <p:pic>
        <p:nvPicPr>
          <p:cNvPr id="4193" name="図 4192">
            <a:extLst>
              <a:ext uri="{FF2B5EF4-FFF2-40B4-BE49-F238E27FC236}">
                <a16:creationId xmlns:a16="http://schemas.microsoft.com/office/drawing/2014/main" id="{0723543D-6C41-4145-99B3-576883093889}"/>
              </a:ext>
            </a:extLst>
          </p:cNvPr>
          <p:cNvPicPr>
            <a:picLocks noChangeAspect="1"/>
          </p:cNvPicPr>
          <p:nvPr/>
        </p:nvPicPr>
        <p:blipFill>
          <a:blip r:embed="rId277"/>
          <a:stretch>
            <a:fillRect/>
          </a:stretch>
        </p:blipFill>
        <p:spPr>
          <a:xfrm>
            <a:off x="2685487" y="2812544"/>
            <a:ext cx="360000" cy="360000"/>
          </a:xfrm>
          <a:prstGeom prst="rect">
            <a:avLst/>
          </a:prstGeom>
        </p:spPr>
      </p:pic>
      <p:pic>
        <p:nvPicPr>
          <p:cNvPr id="300" name="Picture 12" descr="https://pbs.twimg.com/media/D72v7HtXsAE7xSa.png:large">
            <a:extLst>
              <a:ext uri="{FF2B5EF4-FFF2-40B4-BE49-F238E27FC236}">
                <a16:creationId xmlns:a16="http://schemas.microsoft.com/office/drawing/2014/main" id="{F90E133B-C36C-48EE-9CF9-FEBFE983B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078" y="588452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6" name="図 305">
            <a:extLst>
              <a:ext uri="{FF2B5EF4-FFF2-40B4-BE49-F238E27FC236}">
                <a16:creationId xmlns:a16="http://schemas.microsoft.com/office/drawing/2014/main" id="{C7674DA3-E9D2-42FD-96AC-B4613D3456AB}"/>
              </a:ext>
            </a:extLst>
          </p:cNvPr>
          <p:cNvPicPr>
            <a:picLocks noChangeAspect="1"/>
          </p:cNvPicPr>
          <p:nvPr/>
        </p:nvPicPr>
        <p:blipFill>
          <a:blip r:embed="rId279"/>
          <a:stretch>
            <a:fillRect/>
          </a:stretch>
        </p:blipFill>
        <p:spPr>
          <a:xfrm>
            <a:off x="7887078" y="3397546"/>
            <a:ext cx="360000" cy="360000"/>
          </a:xfrm>
          <a:prstGeom prst="rect">
            <a:avLst/>
          </a:prstGeom>
        </p:spPr>
      </p:pic>
      <p:pic>
        <p:nvPicPr>
          <p:cNvPr id="307" name="Picture 2" descr="https://pbs.twimg.com/media/D5cQPDFWAAAOI40.png:large">
            <a:extLst>
              <a:ext uri="{FF2B5EF4-FFF2-40B4-BE49-F238E27FC236}">
                <a16:creationId xmlns:a16="http://schemas.microsoft.com/office/drawing/2014/main" id="{2D87587B-74E5-4C4F-B0DE-543D7052A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078" y="379817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" name="Picture 4" descr="https://pbs.twimg.com/media/D5cQPIpWsAArCV5.png:large">
            <a:extLst>
              <a:ext uri="{FF2B5EF4-FFF2-40B4-BE49-F238E27FC236}">
                <a16:creationId xmlns:a16="http://schemas.microsoft.com/office/drawing/2014/main" id="{FFBF4FF8-5238-4240-99A5-84C877664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078" y="420446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" name="Picture 6" descr="https://pbs.twimg.com/media/D6ATXGvXoAACE9F.jpg:large">
            <a:extLst>
              <a:ext uri="{FF2B5EF4-FFF2-40B4-BE49-F238E27FC236}">
                <a16:creationId xmlns:a16="http://schemas.microsoft.com/office/drawing/2014/main" id="{C744AF6C-8B41-485A-BCEC-BB822EFD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078" y="462809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" name="Picture 8" descr="https://pbs.twimg.com/media/D6fM5ksW4BE6cUo.png:large">
            <a:extLst>
              <a:ext uri="{FF2B5EF4-FFF2-40B4-BE49-F238E27FC236}">
                <a16:creationId xmlns:a16="http://schemas.microsoft.com/office/drawing/2014/main" id="{E3C1E6F0-0384-49D4-88FC-9C544192F17B}"/>
              </a:ext>
            </a:extLst>
          </p:cNvPr>
          <p:cNvPicPr>
            <a:picLocks noChangeArrowheads="1"/>
          </p:cNvPicPr>
          <p:nvPr/>
        </p:nvPicPr>
        <p:blipFill>
          <a:blip r:embed="rId2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078" y="503941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" name="Picture 10" descr="https://pbs.twimg.com/media/D7Ssy9IXYAEzXOI.jpg:large">
            <a:extLst>
              <a:ext uri="{FF2B5EF4-FFF2-40B4-BE49-F238E27FC236}">
                <a16:creationId xmlns:a16="http://schemas.microsoft.com/office/drawing/2014/main" id="{863B5E73-6844-45D2-8B1D-A3542F58A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078" y="546372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" name="図 311">
            <a:extLst>
              <a:ext uri="{FF2B5EF4-FFF2-40B4-BE49-F238E27FC236}">
                <a16:creationId xmlns:a16="http://schemas.microsoft.com/office/drawing/2014/main" id="{208E41AD-5E4F-4019-B2E7-D7516A8F220A}"/>
              </a:ext>
            </a:extLst>
          </p:cNvPr>
          <p:cNvPicPr>
            <a:picLocks noChangeAspect="1"/>
          </p:cNvPicPr>
          <p:nvPr/>
        </p:nvPicPr>
        <p:blipFill>
          <a:blip r:embed="rId285"/>
          <a:stretch>
            <a:fillRect/>
          </a:stretch>
        </p:blipFill>
        <p:spPr>
          <a:xfrm>
            <a:off x="5496000" y="187439"/>
            <a:ext cx="360000" cy="360000"/>
          </a:xfrm>
          <a:prstGeom prst="rect">
            <a:avLst/>
          </a:prstGeom>
        </p:spPr>
      </p:pic>
      <p:pic>
        <p:nvPicPr>
          <p:cNvPr id="313" name="Picture 4" descr="https://pbs.twimg.com/media/D9dvvQPW4AAS4ls?format=png&amp;name=large">
            <a:extLst>
              <a:ext uri="{FF2B5EF4-FFF2-40B4-BE49-F238E27FC236}">
                <a16:creationId xmlns:a16="http://schemas.microsoft.com/office/drawing/2014/main" id="{34DDB1F4-5E38-4A19-ABF0-71C23A54D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078" y="632272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4" name="Picture 6" descr="https://pbs.twimg.com/media/D9i5VP7XoAAsBfn?format=png&amp;name=large">
            <a:extLst>
              <a:ext uri="{FF2B5EF4-FFF2-40B4-BE49-F238E27FC236}">
                <a16:creationId xmlns:a16="http://schemas.microsoft.com/office/drawing/2014/main" id="{AEE2A6BE-A031-4BEC-BAFC-650B2EEAE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443" y="546372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" name="Picture 8" descr="https://pbs.twimg.com/media/D9oDNVyWkAAjlzf?format=png&amp;name=large">
            <a:extLst>
              <a:ext uri="{FF2B5EF4-FFF2-40B4-BE49-F238E27FC236}">
                <a16:creationId xmlns:a16="http://schemas.microsoft.com/office/drawing/2014/main" id="{A0ADFF29-627E-4B60-A93F-1A90B4662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443" y="588452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" name="Picture 10" descr="https://pbs.twimg.com/media/D-By2RsX4AELtrD?format=jpg&amp;name=large">
            <a:extLst>
              <a:ext uri="{FF2B5EF4-FFF2-40B4-BE49-F238E27FC236}">
                <a16:creationId xmlns:a16="http://schemas.microsoft.com/office/drawing/2014/main" id="{CED8D0A0-93FD-4490-9E16-5EAE6C97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443" y="6322725"/>
            <a:ext cx="360000" cy="34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" name="図 316">
            <a:extLst>
              <a:ext uri="{FF2B5EF4-FFF2-40B4-BE49-F238E27FC236}">
                <a16:creationId xmlns:a16="http://schemas.microsoft.com/office/drawing/2014/main" id="{7065E9A9-F6FB-4276-B043-A0D1D3F28A51}"/>
              </a:ext>
            </a:extLst>
          </p:cNvPr>
          <p:cNvPicPr>
            <a:picLocks noChangeAspect="1"/>
          </p:cNvPicPr>
          <p:nvPr/>
        </p:nvPicPr>
        <p:blipFill>
          <a:blip r:embed="rId290"/>
          <a:stretch>
            <a:fillRect/>
          </a:stretch>
        </p:blipFill>
        <p:spPr>
          <a:xfrm>
            <a:off x="1815484" y="3799358"/>
            <a:ext cx="360000" cy="360000"/>
          </a:xfrm>
          <a:prstGeom prst="rect">
            <a:avLst/>
          </a:prstGeom>
        </p:spPr>
      </p:pic>
      <p:pic>
        <p:nvPicPr>
          <p:cNvPr id="4195" name="図 4194">
            <a:extLst>
              <a:ext uri="{FF2B5EF4-FFF2-40B4-BE49-F238E27FC236}">
                <a16:creationId xmlns:a16="http://schemas.microsoft.com/office/drawing/2014/main" id="{C506638C-7B46-4BB7-818C-FAFF52759EB8}"/>
              </a:ext>
            </a:extLst>
          </p:cNvPr>
          <p:cNvPicPr>
            <a:picLocks noChangeAspect="1"/>
          </p:cNvPicPr>
          <p:nvPr/>
        </p:nvPicPr>
        <p:blipFill>
          <a:blip r:embed="rId291"/>
          <a:stretch>
            <a:fillRect/>
          </a:stretch>
        </p:blipFill>
        <p:spPr>
          <a:xfrm>
            <a:off x="1815484" y="4204463"/>
            <a:ext cx="360000" cy="360000"/>
          </a:xfrm>
          <a:prstGeom prst="rect">
            <a:avLst/>
          </a:prstGeom>
        </p:spPr>
      </p:pic>
      <p:pic>
        <p:nvPicPr>
          <p:cNvPr id="318" name="Picture 2" descr="https://pbs.twimg.com/media/EAXJQVQXYAQOG3m?format=png&amp;name=large"/>
          <p:cNvPicPr>
            <a:picLocks noChangeAspect="1" noChangeArrowheads="1"/>
          </p:cNvPicPr>
          <p:nvPr/>
        </p:nvPicPr>
        <p:blipFill>
          <a:blip r:embed="rId2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971" y="504590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" name="Picture 4" descr="https://pbs.twimg.com/media/EAM2Ei8UIAId4Jo?format=png&amp;name=large"/>
          <p:cNvPicPr>
            <a:picLocks noChangeAspect="1" noChangeArrowheads="1"/>
          </p:cNvPicPr>
          <p:nvPr/>
        </p:nvPicPr>
        <p:blipFill>
          <a:blip r:embed="rId2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443" y="420446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0" name="Picture 6" descr="https://pbs.twimg.com/media/D_zGH_YWsAAbcAo?format=png&amp;name=large"/>
          <p:cNvPicPr>
            <a:picLocks noChangeAspect="1" noChangeArrowheads="1"/>
          </p:cNvPicPr>
          <p:nvPr/>
        </p:nvPicPr>
        <p:blipFill>
          <a:blip r:embed="rId2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443" y="462809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" name="Picture 8" descr="https://pbs.twimg.com/media/D_jpXPUX4AE1Yjf?format=png&amp;name=large"/>
          <p:cNvPicPr>
            <a:picLocks noChangeAspect="1" noChangeArrowheads="1"/>
          </p:cNvPicPr>
          <p:nvPr/>
        </p:nvPicPr>
        <p:blipFill>
          <a:blip r:embed="rId2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443" y="503941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2" name="Picture 2" descr="https://pbs.twimg.com/media/EDBFud1W4AACvAh?format=jpg&amp;name=large"/>
          <p:cNvPicPr>
            <a:picLocks noChangeAspect="1" noChangeArrowheads="1"/>
          </p:cNvPicPr>
          <p:nvPr/>
        </p:nvPicPr>
        <p:blipFill>
          <a:blip r:embed="rId29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443" y="379817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" name="Picture 4" descr="https://pbs.twimg.com/media/ECdCmSUXoAEeyAm?format=png&amp;name=large"/>
          <p:cNvPicPr>
            <a:picLocks noChangeAspect="1" noChangeArrowheads="1"/>
          </p:cNvPicPr>
          <p:nvPr/>
        </p:nvPicPr>
        <p:blipFill>
          <a:blip r:embed="rId29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50" y="546372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4" name="Picture 6" descr="https://pbs.twimg.com/media/ECdCmA-X4AIRR9r?format=jpg&amp;name=large"/>
          <p:cNvPicPr>
            <a:picLocks noChangeAspect="1" noChangeArrowheads="1"/>
          </p:cNvPicPr>
          <p:nvPr/>
        </p:nvPicPr>
        <p:blipFill>
          <a:blip r:embed="rId29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50" y="588452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5" name="Picture 8" descr="https://pbs.twimg.com/media/ECdClzCXkAATj2L?format=png&amp;name=large"/>
          <p:cNvPicPr>
            <a:picLocks noChangeAspect="1" noChangeArrowheads="1"/>
          </p:cNvPicPr>
          <p:nvPr/>
        </p:nvPicPr>
        <p:blipFill>
          <a:blip r:embed="rId29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443" y="339754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6" name="Picture 10" descr="https://pbs.twimg.com/media/EBfPhR4W4AEY0Rz?format=png&amp;name=large"/>
          <p:cNvPicPr>
            <a:picLocks noChangeAspect="1" noChangeArrowheads="1"/>
          </p:cNvPicPr>
          <p:nvPr/>
        </p:nvPicPr>
        <p:blipFill>
          <a:blip r:embed="rId30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50" y="462809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" name="Picture 12" descr="https://pbs.twimg.com/media/EBfPhNOWsAERd7l?format=png&amp;name=large"/>
          <p:cNvPicPr>
            <a:picLocks noChangeAspect="1" noChangeArrowheads="1"/>
          </p:cNvPicPr>
          <p:nvPr/>
        </p:nvPicPr>
        <p:blipFill>
          <a:blip r:embed="rId30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50" y="503941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pbs.twimg.com/media/EEyYte0XYAAN_bU?format=png&amp;name=large"/>
          <p:cNvPicPr>
            <a:picLocks noChangeAspect="1" noChangeArrowheads="1"/>
          </p:cNvPicPr>
          <p:nvPr/>
        </p:nvPicPr>
        <p:blipFill>
          <a:blip r:embed="rId30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50" y="98150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" name="Picture 4" descr="https://pbs.twimg.com/media/EEtPIhNWkAANcTN?format=png&amp;name=large"/>
          <p:cNvPicPr>
            <a:picLocks noChangeAspect="1" noChangeArrowheads="1"/>
          </p:cNvPicPr>
          <p:nvPr/>
        </p:nvPicPr>
        <p:blipFill>
          <a:blip r:embed="rId3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50" y="138129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1" name="Picture 6" descr="https://pbs.twimg.com/media/EEtPHW9XkAIRmzK?format=png&amp;name=large"/>
          <p:cNvPicPr>
            <a:picLocks noChangeAspect="1" noChangeArrowheads="1"/>
          </p:cNvPicPr>
          <p:nvPr/>
        </p:nvPicPr>
        <p:blipFill>
          <a:blip r:embed="rId30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50" y="177337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3" name="Picture 8" descr="https://pbs.twimg.com/media/EEoFiNQWsAArP0G?format=png&amp;name=large"/>
          <p:cNvPicPr>
            <a:picLocks noChangeAspect="1" noChangeArrowheads="1"/>
          </p:cNvPicPr>
          <p:nvPr/>
        </p:nvPicPr>
        <p:blipFill>
          <a:blip r:embed="rId30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50" y="218921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5" name="Picture 10" descr="https://pbs.twimg.com/media/EEYoxouXYAUsNzU?format=png&amp;name=large"/>
          <p:cNvPicPr>
            <a:picLocks noChangeAspect="1" noChangeArrowheads="1"/>
          </p:cNvPicPr>
          <p:nvPr/>
        </p:nvPicPr>
        <p:blipFill>
          <a:blip r:embed="rId30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50" y="259733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7" name="Picture 12" descr="https://connectoricons-prod.azureedge.net/cloudmersiveconvert/icon_1.0.1138.1574.png"/>
          <p:cNvPicPr>
            <a:picLocks noChangeAspect="1" noChangeArrowheads="1"/>
          </p:cNvPicPr>
          <p:nvPr/>
        </p:nvPicPr>
        <p:blipFill>
          <a:blip r:embed="rId30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50" y="298942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9" name="Picture 14" descr="https://pbs.twimg.com/media/EEJOApiX4AEvfn7?format=png&amp;name=large"/>
          <p:cNvPicPr>
            <a:picLocks noChangeAspect="1" noChangeArrowheads="1"/>
          </p:cNvPicPr>
          <p:nvPr/>
        </p:nvPicPr>
        <p:blipFill>
          <a:blip r:embed="rId30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50" y="339754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10" name="Picture 16" descr="https://pbs.twimg.com/media/EEJM22wW4AAhI4c?format=png&amp;name=large"/>
          <p:cNvPicPr>
            <a:picLocks noChangeAspect="1" noChangeArrowheads="1"/>
          </p:cNvPicPr>
          <p:nvPr/>
        </p:nvPicPr>
        <p:blipFill>
          <a:blip r:embed="rId30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50" y="379817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11" name="Picture 18" descr="https://pbs.twimg.com/media/EEJM0ZTXoAYjTGe?format=png&amp;name=large"/>
          <p:cNvPicPr>
            <a:picLocks noChangeAspect="1" noChangeArrowheads="1"/>
          </p:cNvPicPr>
          <p:nvPr/>
        </p:nvPicPr>
        <p:blipFill>
          <a:blip r:embed="rId3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50" y="420446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15" name="図 4214"/>
          <p:cNvPicPr>
            <a:picLocks noChangeAspect="1"/>
          </p:cNvPicPr>
          <p:nvPr/>
        </p:nvPicPr>
        <p:blipFill>
          <a:blip r:embed="rId311"/>
          <a:stretch>
            <a:fillRect/>
          </a:stretch>
        </p:blipFill>
        <p:spPr>
          <a:xfrm>
            <a:off x="3010538" y="1314430"/>
            <a:ext cx="360000" cy="360000"/>
          </a:xfrm>
          <a:prstGeom prst="rect">
            <a:avLst/>
          </a:prstGeom>
        </p:spPr>
      </p:pic>
      <p:pic>
        <p:nvPicPr>
          <p:cNvPr id="4216" name="Picture 4" descr="https://connectoricons-prod.azureedge.net/signinghub/icon_1.0.1138.1579.png"/>
          <p:cNvPicPr>
            <a:picLocks noChangeAspect="1" noChangeArrowheads="1"/>
          </p:cNvPicPr>
          <p:nvPr/>
        </p:nvPicPr>
        <p:blipFill>
          <a:blip r:embed="rId3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50" y="58942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17" name="図 4216"/>
          <p:cNvPicPr>
            <a:picLocks noChangeAspect="1"/>
          </p:cNvPicPr>
          <p:nvPr/>
        </p:nvPicPr>
        <p:blipFill>
          <a:blip r:embed="rId313"/>
          <a:stretch>
            <a:fillRect/>
          </a:stretch>
        </p:blipFill>
        <p:spPr>
          <a:xfrm>
            <a:off x="7038550" y="192149"/>
            <a:ext cx="360000" cy="360000"/>
          </a:xfrm>
          <a:prstGeom prst="rect">
            <a:avLst/>
          </a:prstGeom>
        </p:spPr>
      </p:pic>
      <p:pic>
        <p:nvPicPr>
          <p:cNvPr id="4213" name="Picture 2" descr="https://pbs.twimg.com/media/EGUOnAMW4AIRY1w?format=png&amp;name=large"/>
          <p:cNvPicPr>
            <a:picLocks noChangeAspect="1" noChangeArrowheads="1"/>
          </p:cNvPicPr>
          <p:nvPr/>
        </p:nvPicPr>
        <p:blipFill>
          <a:blip r:embed="rId3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50" y="632272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" name="Picture 2" descr="https://pbs.twimg.com/media/EGehy2MXkAAUASy?format=png&amp;name=large"/>
          <p:cNvPicPr>
            <a:picLocks noChangeAspect="1" noChangeArrowheads="1"/>
          </p:cNvPicPr>
          <p:nvPr/>
        </p:nvPicPr>
        <p:blipFill>
          <a:blip r:embed="rId3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11" y="632272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" name="Picture 4" descr="https://pbs.twimg.com/media/EGjrZgLXkAAeBn6?format=png&amp;name=large"/>
          <p:cNvPicPr>
            <a:picLocks noChangeAspect="1" noChangeArrowheads="1"/>
          </p:cNvPicPr>
          <p:nvPr/>
        </p:nvPicPr>
        <p:blipFill>
          <a:blip r:embed="rId3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11" y="588452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9" name="Picture 6" descr="https://pbs.twimg.com/media/EGo0-4DXUAYniKV?format=png&amp;name=large"/>
          <p:cNvPicPr>
            <a:picLocks noChangeAspect="1" noChangeArrowheads="1"/>
          </p:cNvPicPr>
          <p:nvPr/>
        </p:nvPicPr>
        <p:blipFill>
          <a:blip r:embed="rId3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11" y="546372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0" name="Picture 8" descr="https://pbs.twimg.com/media/EGo0-8rWkAApjIQ?format=png&amp;name=large"/>
          <p:cNvPicPr>
            <a:picLocks noChangeAspect="1" noChangeArrowheads="1"/>
          </p:cNvPicPr>
          <p:nvPr/>
        </p:nvPicPr>
        <p:blipFill>
          <a:blip r:embed="rId3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11" y="503941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1" name="Picture 10" descr="https://pbs.twimg.com/media/EGo0_YcXkAAyYMk?format=png&amp;name=large"/>
          <p:cNvPicPr>
            <a:picLocks noChangeAspect="1" noChangeArrowheads="1"/>
          </p:cNvPicPr>
          <p:nvPr/>
        </p:nvPicPr>
        <p:blipFill>
          <a:blip r:embed="rId3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11" y="462809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2" name="Picture 12" descr="https://pbs.twimg.com/media/EGt-lJDX0AAuGRN?format=png&amp;name=large"/>
          <p:cNvPicPr>
            <a:picLocks noChangeAspect="1" noChangeArrowheads="1"/>
          </p:cNvPicPr>
          <p:nvPr/>
        </p:nvPicPr>
        <p:blipFill>
          <a:blip r:embed="rId3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11" y="379817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3" name="Picture 14" descr="https://pbs.twimg.com/media/EHHuhT3XYAIcvnm?format=png&amp;name=large"/>
          <p:cNvPicPr>
            <a:picLocks noChangeAspect="1" noChangeArrowheads="1"/>
          </p:cNvPicPr>
          <p:nvPr/>
        </p:nvPicPr>
        <p:blipFill>
          <a:blip r:embed="rId3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11" y="420446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4" name="Picture 16" descr="https://pbs.twimg.com/media/EHrxozEXkAARKpo?format=png&amp;name=large"/>
          <p:cNvPicPr>
            <a:picLocks noChangeAspect="1" noChangeArrowheads="1"/>
          </p:cNvPicPr>
          <p:nvPr/>
        </p:nvPicPr>
        <p:blipFill>
          <a:blip r:embed="rId3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11" y="339754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5" name="Picture 18" descr="https://pbs.twimg.com/media/EHrxoyIWkAErqkv?format=jpg&amp;name=large"/>
          <p:cNvPicPr>
            <a:picLocks noChangeAspect="1" noChangeArrowheads="1"/>
          </p:cNvPicPr>
          <p:nvPr/>
        </p:nvPicPr>
        <p:blipFill>
          <a:blip r:embed="rId3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11" y="298942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6" name="Picture 20" descr="https://pbs.twimg.com/media/EHrxowiXYAAMM8X?format=jpg&amp;name=large"/>
          <p:cNvPicPr>
            <a:picLocks noChangeAspect="1" noChangeArrowheads="1"/>
          </p:cNvPicPr>
          <p:nvPr/>
        </p:nvPicPr>
        <p:blipFill>
          <a:blip r:embed="rId3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11" y="259733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7" name="Picture 22" descr="https://pbs.twimg.com/media/EHw7he9X0AAienq?format=png&amp;name=large"/>
          <p:cNvPicPr>
            <a:picLocks noChangeAspect="1" noChangeArrowheads="1"/>
          </p:cNvPicPr>
          <p:nvPr/>
        </p:nvPicPr>
        <p:blipFill>
          <a:blip r:embed="rId3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334" y="2189210"/>
            <a:ext cx="31057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" name="Picture 24" descr="https://pbs.twimg.com/media/EH7Ou9-XkAIfKYt?format=jpg&amp;name=large"/>
          <p:cNvPicPr>
            <a:picLocks noChangeAspect="1" noChangeArrowheads="1"/>
          </p:cNvPicPr>
          <p:nvPr/>
        </p:nvPicPr>
        <p:blipFill>
          <a:blip r:embed="rId3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11" y="177337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connectoricons-prod.azureedge.net/office365/icon_1.0.1280.1751.png"/>
          <p:cNvPicPr>
            <a:picLocks noChangeAspect="1" noChangeArrowheads="1"/>
          </p:cNvPicPr>
          <p:nvPr/>
        </p:nvPicPr>
        <p:blipFill>
          <a:blip r:embed="rId3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257" y="92281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onnectoricons-prod.azureedge.net/excelonlinebusiness/icon_1.0.1278.1750.png"/>
          <p:cNvPicPr>
            <a:picLocks noChangeAspect="1" noChangeArrowheads="1"/>
          </p:cNvPicPr>
          <p:nvPr/>
        </p:nvPicPr>
        <p:blipFill>
          <a:blip r:embed="rId3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43" y="90852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onnectoricons-prod.azureedge.net/teams/icon_1.0.1283.1758.png"/>
          <p:cNvPicPr>
            <a:picLocks noChangeAspect="1" noChangeArrowheads="1"/>
          </p:cNvPicPr>
          <p:nvPr/>
        </p:nvPicPr>
        <p:blipFill>
          <a:blip r:embed="rId3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26" y="132175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connectoricons-prod.azureedge.net/todo/icon_1.0.1278.1750.png"/>
          <p:cNvPicPr>
            <a:picLocks noChangeAspect="1" noChangeArrowheads="1"/>
          </p:cNvPicPr>
          <p:nvPr/>
        </p:nvPicPr>
        <p:blipFill>
          <a:blip r:embed="rId3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329" y="132175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connectoricons-prod.azureedge.net/onedrive/icon_1.0.1278.1750.png"/>
          <p:cNvPicPr>
            <a:picLocks noChangeAspect="1" noChangeArrowheads="1"/>
          </p:cNvPicPr>
          <p:nvPr/>
        </p:nvPicPr>
        <p:blipFill>
          <a:blip r:embed="rId3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122" y="339754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connectoricons-prod.azureedge.net/wordonlinebusiness/icon_1.0.1278.1750.png"/>
          <p:cNvPicPr>
            <a:picLocks noChangeAspect="1" noChangeArrowheads="1"/>
          </p:cNvPicPr>
          <p:nvPr/>
        </p:nvPicPr>
        <p:blipFill>
          <a:blip r:embed="rId3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5" y="172493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connectoricons-prod.azureedge.net/yammer/icon_1.0.1281.1750.png"/>
          <p:cNvPicPr>
            <a:picLocks noChangeAspect="1" noChangeArrowheads="1"/>
          </p:cNvPicPr>
          <p:nvPr/>
        </p:nvPicPr>
        <p:blipFill>
          <a:blip r:embed="rId3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713" y="546372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connectoricons-prod.azureedge.net/dynamicsax/icon_1.0.1283.1758.png"/>
          <p:cNvPicPr>
            <a:picLocks noChangeAspect="1" noChangeArrowheads="1"/>
          </p:cNvPicPr>
          <p:nvPr/>
        </p:nvPicPr>
        <p:blipFill>
          <a:blip r:embed="rId3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25" y="52604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9" name="Picture 2" descr="https://pbs.twimg.com/media/EKQkhqxWkAAK-_7?format=png&amp;name=small"/>
          <p:cNvPicPr>
            <a:picLocks noChangeAspect="1" noChangeArrowheads="1"/>
          </p:cNvPicPr>
          <p:nvPr/>
        </p:nvPicPr>
        <p:blipFill>
          <a:blip r:embed="rId3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711" y="214152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0" name="図 349"/>
          <p:cNvPicPr>
            <a:picLocks noChangeAspect="1"/>
          </p:cNvPicPr>
          <p:nvPr/>
        </p:nvPicPr>
        <p:blipFill>
          <a:blip r:embed="rId336"/>
          <a:stretch>
            <a:fillRect/>
          </a:stretch>
        </p:blipFill>
        <p:spPr>
          <a:xfrm>
            <a:off x="6595911" y="1381294"/>
            <a:ext cx="360000" cy="360000"/>
          </a:xfrm>
          <a:prstGeom prst="rect">
            <a:avLst/>
          </a:prstGeom>
        </p:spPr>
      </p:pic>
      <p:pic>
        <p:nvPicPr>
          <p:cNvPr id="351" name="Picture 4" descr="https://pbs.twimg.com/media/EJIeQaYWkAELgTL?format=png&amp;name=large"/>
          <p:cNvPicPr>
            <a:picLocks noChangeAspect="1" noChangeArrowheads="1"/>
          </p:cNvPicPr>
          <p:nvPr/>
        </p:nvPicPr>
        <p:blipFill>
          <a:blip r:embed="rId3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11" y="98150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2" name="Picture 6" descr="https://pbs.twimg.com/media/EIz4NmJXkAI4YLG?format=jpg&amp;name=large"/>
          <p:cNvPicPr>
            <a:picLocks noChangeAspect="1" noChangeArrowheads="1"/>
          </p:cNvPicPr>
          <p:nvPr/>
        </p:nvPicPr>
        <p:blipFill>
          <a:blip r:embed="rId3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11" y="58942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3" name="Picture 8" descr="https://pbs.twimg.com/media/EIaIQukW4AAwNB4?format=png&amp;name=large"/>
          <p:cNvPicPr>
            <a:picLocks noChangeAspect="1" noChangeArrowheads="1"/>
          </p:cNvPicPr>
          <p:nvPr/>
        </p:nvPicPr>
        <p:blipFill>
          <a:blip r:embed="rId3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655" y="632272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4" name="Picture 10" descr="https://pbs.twimg.com/media/EIP0xi-WoAADfPN?format=png&amp;name=large"/>
          <p:cNvPicPr>
            <a:picLocks noChangeAspect="1" noChangeArrowheads="1"/>
          </p:cNvPicPr>
          <p:nvPr/>
        </p:nvPicPr>
        <p:blipFill>
          <a:blip r:embed="rId3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655" y="588452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5" name="図 354"/>
          <p:cNvPicPr>
            <a:picLocks noChangeAspect="1"/>
          </p:cNvPicPr>
          <p:nvPr/>
        </p:nvPicPr>
        <p:blipFill>
          <a:blip r:embed="rId341"/>
          <a:stretch>
            <a:fillRect/>
          </a:stretch>
        </p:blipFill>
        <p:spPr>
          <a:xfrm>
            <a:off x="6195655" y="2989420"/>
            <a:ext cx="360000" cy="360000"/>
          </a:xfrm>
          <a:prstGeom prst="rect">
            <a:avLst/>
          </a:prstGeom>
        </p:spPr>
      </p:pic>
      <p:pic>
        <p:nvPicPr>
          <p:cNvPr id="356" name="図 355"/>
          <p:cNvPicPr>
            <a:picLocks noChangeAspect="1"/>
          </p:cNvPicPr>
          <p:nvPr/>
        </p:nvPicPr>
        <p:blipFill>
          <a:blip r:embed="rId342"/>
          <a:stretch>
            <a:fillRect/>
          </a:stretch>
        </p:blipFill>
        <p:spPr>
          <a:xfrm>
            <a:off x="6195655" y="3397546"/>
            <a:ext cx="360000" cy="360000"/>
          </a:xfrm>
          <a:prstGeom prst="rect">
            <a:avLst/>
          </a:prstGeom>
        </p:spPr>
      </p:pic>
      <p:pic>
        <p:nvPicPr>
          <p:cNvPr id="357" name="Picture 2" descr="https://pbs.twimg.com/media/ELYqzMUXUAM5_em?format=png&amp;name=large"/>
          <p:cNvPicPr>
            <a:picLocks noChangeAspect="1" noChangeArrowheads="1"/>
          </p:cNvPicPr>
          <p:nvPr/>
        </p:nvPicPr>
        <p:blipFill>
          <a:blip r:embed="rId3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655" y="379817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" name="Picture 4" descr="https://pbs.twimg.com/media/ELJOTzUW4AE7z3d?format=png&amp;name=large"/>
          <p:cNvPicPr>
            <a:picLocks noChangeAspect="1" noChangeArrowheads="1"/>
          </p:cNvPicPr>
          <p:nvPr/>
        </p:nvPicPr>
        <p:blipFill>
          <a:blip r:embed="rId3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655" y="420446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9" name="Picture 6" descr="https://pbs.twimg.com/media/ELJOTH0WkAMNvTK?format=png&amp;name=large"/>
          <p:cNvPicPr>
            <a:picLocks noChangeAspect="1" noChangeArrowheads="1"/>
          </p:cNvPicPr>
          <p:nvPr/>
        </p:nvPicPr>
        <p:blipFill>
          <a:blip r:embed="rId3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655" y="462809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" name="図 360"/>
          <p:cNvPicPr>
            <a:picLocks noChangeAspect="1"/>
          </p:cNvPicPr>
          <p:nvPr/>
        </p:nvPicPr>
        <p:blipFill>
          <a:blip r:embed="rId345"/>
          <a:stretch>
            <a:fillRect/>
          </a:stretch>
        </p:blipFill>
        <p:spPr>
          <a:xfrm>
            <a:off x="4416800" y="3804800"/>
            <a:ext cx="360000" cy="360000"/>
          </a:xfrm>
          <a:prstGeom prst="rect">
            <a:avLst/>
          </a:prstGeom>
        </p:spPr>
      </p:pic>
      <p:pic>
        <p:nvPicPr>
          <p:cNvPr id="362" name="Picture 10" descr="https://pbs.twimg.com/media/EK5xjQPW4AUcxrJ?format=png&amp;name=large"/>
          <p:cNvPicPr>
            <a:picLocks noChangeAspect="1" noChangeArrowheads="1"/>
          </p:cNvPicPr>
          <p:nvPr/>
        </p:nvPicPr>
        <p:blipFill>
          <a:blip r:embed="rId3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655" y="546372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3" name="図 362">
            <a:extLst>
              <a:ext uri="{FF2B5EF4-FFF2-40B4-BE49-F238E27FC236}">
                <a16:creationId xmlns:a16="http://schemas.microsoft.com/office/drawing/2014/main" id="{DF3DC456-207B-4C59-98CE-EB1DC8576E9C}"/>
              </a:ext>
            </a:extLst>
          </p:cNvPr>
          <p:cNvPicPr>
            <a:picLocks noChangeAspect="1"/>
          </p:cNvPicPr>
          <p:nvPr/>
        </p:nvPicPr>
        <p:blipFill>
          <a:blip r:embed="rId347"/>
          <a:stretch>
            <a:fillRect/>
          </a:stretch>
        </p:blipFill>
        <p:spPr>
          <a:xfrm>
            <a:off x="6195655" y="5039419"/>
            <a:ext cx="360000" cy="360000"/>
          </a:xfrm>
          <a:prstGeom prst="rect">
            <a:avLst/>
          </a:prstGeom>
        </p:spPr>
      </p:pic>
      <p:pic>
        <p:nvPicPr>
          <p:cNvPr id="360" name="Picture 2" descr="https://pbs.twimg.com/media/EPpnU6vWAAAPsgk?format=png&amp;name=large"/>
          <p:cNvPicPr>
            <a:picLocks noChangeAspect="1" noChangeArrowheads="1"/>
          </p:cNvPicPr>
          <p:nvPr/>
        </p:nvPicPr>
        <p:blipFill>
          <a:blip r:embed="rId3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35" y="420446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4" name="Picture 4" descr="https://pbs.twimg.com/media/EPaKkqDXkAAEbbV?format=png&amp;name=large"/>
          <p:cNvPicPr>
            <a:picLocks noChangeAspect="1" noChangeArrowheads="1"/>
          </p:cNvPicPr>
          <p:nvPr/>
        </p:nvPicPr>
        <p:blipFill>
          <a:blip r:embed="rId3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655" y="258898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5" name="Picture 6" descr="https://pbs.twimg.com/media/EPFkOMhXkAImw-T?format=png&amp;name=large"/>
          <p:cNvPicPr>
            <a:picLocks noChangeAspect="1" noChangeArrowheads="1"/>
          </p:cNvPicPr>
          <p:nvPr/>
        </p:nvPicPr>
        <p:blipFill>
          <a:blip r:embed="rId3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655" y="218879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6" name="Picture 8" descr="https://pbs.twimg.com/media/EPAaPLiWsAIaxRp?format=png&amp;name=large"/>
          <p:cNvPicPr>
            <a:picLocks noChangeAspect="1" noChangeArrowheads="1"/>
          </p:cNvPicPr>
          <p:nvPr/>
        </p:nvPicPr>
        <p:blipFill>
          <a:blip r:embed="rId3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655" y="177337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7" name="Picture 10" descr="https://pbs.twimg.com/media/EOhhFy3WAAA0fyv?format=png&amp;name=large"/>
          <p:cNvPicPr>
            <a:picLocks noChangeAspect="1" noChangeArrowheads="1"/>
          </p:cNvPicPr>
          <p:nvPr/>
        </p:nvPicPr>
        <p:blipFill>
          <a:blip r:embed="rId3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655" y="136966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" name="Picture 12" descr="https://pbs.twimg.com/media/ENZa1JRWsAAhEn8?format=png&amp;name=large"/>
          <p:cNvPicPr>
            <a:picLocks noChangeAspect="1" noChangeArrowheads="1"/>
          </p:cNvPicPr>
          <p:nvPr/>
        </p:nvPicPr>
        <p:blipFill>
          <a:blip r:embed="rId3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655" y="97056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" name="Picture 14" descr="https://pbs.twimg.com/media/EOXNhOFXUAAPGaP?format=png&amp;name=large"/>
          <p:cNvPicPr>
            <a:picLocks noChangeAspect="1" noChangeArrowheads="1"/>
          </p:cNvPicPr>
          <p:nvPr/>
        </p:nvPicPr>
        <p:blipFill>
          <a:blip r:embed="rId3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330" y="1722028"/>
            <a:ext cx="359999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56433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l="26579" t="27532" r="26842" b="26443"/>
          <a:stretch/>
        </p:blipFill>
        <p:spPr>
          <a:xfrm>
            <a:off x="2461854" y="1337684"/>
            <a:ext cx="7268292" cy="4339075"/>
          </a:xfrm>
          <a:prstGeom prst="rect">
            <a:avLst/>
          </a:prstGeom>
        </p:spPr>
      </p:pic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>
                <a:cs typeface="Segoe UI Light" panose="020B0502040204020203" pitchFamily="34" charset="0"/>
              </a:rPr>
              <a:t>UI Flows(Preview)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151628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UI</a:t>
            </a:r>
            <a:r>
              <a:rPr kumimoji="1" lang="ja-JP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Flows</a:t>
            </a:r>
            <a:r>
              <a:rPr kumimoji="1" lang="ja-JP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 を利用するために必要なもの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On-</a:t>
            </a:r>
            <a:r>
              <a:rPr kumimoji="1" lang="en-US" altLang="ja-JP" dirty="0" err="1"/>
              <a:t>premiss</a:t>
            </a:r>
            <a:r>
              <a:rPr kumimoji="1" lang="en-US" altLang="ja-JP" dirty="0"/>
              <a:t> Data Gateway</a:t>
            </a:r>
          </a:p>
          <a:p>
            <a:r>
              <a:rPr kumimoji="1" lang="en-US" altLang="ja-JP" dirty="0"/>
              <a:t>Power Automate Extension</a:t>
            </a:r>
            <a:br>
              <a:rPr kumimoji="1" lang="en-US" altLang="ja-JP" dirty="0"/>
            </a:br>
            <a:r>
              <a:rPr kumimoji="1" lang="en-US" altLang="ja-JP" dirty="0"/>
              <a:t>(Chrome / Chromium Edge)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508" y="2193860"/>
            <a:ext cx="5159148" cy="269065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77793" y="3220670"/>
            <a:ext cx="5916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UI Flows</a:t>
            </a:r>
            <a:r>
              <a:rPr kumimoji="1" lang="ja-JP" altLang="en-US" sz="2400" dirty="0"/>
              <a:t>のワークフロー作成・テストでは</a:t>
            </a:r>
            <a:r>
              <a:rPr kumimoji="1" lang="en-US" altLang="ja-JP" sz="2400" dirty="0"/>
              <a:t>Extension </a:t>
            </a:r>
            <a:r>
              <a:rPr kumimoji="1" lang="ja-JP" altLang="en-US" sz="2400" dirty="0"/>
              <a:t>だけが必要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77792" y="4116999"/>
            <a:ext cx="5916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UI Flows</a:t>
            </a:r>
            <a:r>
              <a:rPr kumimoji="1" lang="ja-JP" altLang="en-US" sz="2400" dirty="0"/>
              <a:t>のワークフロー実行では</a:t>
            </a:r>
            <a:br>
              <a:rPr kumimoji="1" lang="en-US" altLang="ja-JP" sz="2400" dirty="0"/>
            </a:br>
            <a:r>
              <a:rPr kumimoji="1" lang="ja-JP" altLang="en-US" sz="2400" dirty="0"/>
              <a:t>データゲートウェイが必要</a:t>
            </a:r>
          </a:p>
        </p:txBody>
      </p:sp>
    </p:spTree>
    <p:extLst>
      <p:ext uri="{BB962C8B-B14F-4D97-AF65-F5344CB8AC3E}">
        <p14:creationId xmlns:p14="http://schemas.microsoft.com/office/powerpoint/2010/main" val="360474599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GPPB2020">
      <a:majorFont>
        <a:latin typeface="Segoe UI Black"/>
        <a:ea typeface="游ゴシック"/>
        <a:cs typeface=""/>
      </a:majorFont>
      <a:minorFont>
        <a:latin typeface="Segoe UI Semilight"/>
        <a:ea typeface="游ゴシック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PPB Speaker Template.pptx" id="{F49EA8D8-C843-4415-9E17-71AC7D1FED2E}" vid="{DF8C0EC7-31C3-48FA-A8C3-E6152388D2B5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1807</Words>
  <Application>Microsoft Office PowerPoint</Application>
  <PresentationFormat>ワイド画面</PresentationFormat>
  <Paragraphs>332</Paragraphs>
  <Slides>40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51" baseType="lpstr">
      <vt:lpstr>Klavika Medium Condensed</vt:lpstr>
      <vt:lpstr>游ゴシック</vt:lpstr>
      <vt:lpstr>Arial</vt:lpstr>
      <vt:lpstr>Consolas</vt:lpstr>
      <vt:lpstr>Gill Sans MT</vt:lpstr>
      <vt:lpstr>Segoe UI</vt:lpstr>
      <vt:lpstr>Segoe UI Black</vt:lpstr>
      <vt:lpstr>Segoe UI Light</vt:lpstr>
      <vt:lpstr>Segoe UI Semibold</vt:lpstr>
      <vt:lpstr>Segoe UI Semilight</vt:lpstr>
      <vt:lpstr>Office Theme</vt:lpstr>
      <vt:lpstr>PowerPoint プレゼンテーション</vt:lpstr>
      <vt:lpstr>Work automation  with Power Automate</vt:lpstr>
      <vt:lpstr>PowerPoint プレゼンテーション</vt:lpstr>
      <vt:lpstr>What is Power Automate? </vt:lpstr>
      <vt:lpstr>Power Automate の特徴 </vt:lpstr>
      <vt:lpstr>PowerPoint プレゼンテーション</vt:lpstr>
      <vt:lpstr>PowerPoint プレゼンテーション</vt:lpstr>
      <vt:lpstr>UI Flows(Preview)</vt:lpstr>
      <vt:lpstr>UI Flows を利用するために必要なもの</vt:lpstr>
      <vt:lpstr>On-premiss Data Gateway</vt:lpstr>
      <vt:lpstr>PowerPoint プレゼンテーション</vt:lpstr>
      <vt:lpstr>PowerPoint プレゼンテーション</vt:lpstr>
      <vt:lpstr>How to Work Automation </vt:lpstr>
      <vt:lpstr>PowerPoint プレゼンテーション</vt:lpstr>
      <vt:lpstr>PowerPoint プレゼンテーション</vt:lpstr>
      <vt:lpstr>PowerPoint プレゼンテーション</vt:lpstr>
      <vt:lpstr>Demo1:Check Mail</vt:lpstr>
      <vt:lpstr>PowerPoint プレゼンテーション</vt:lpstr>
      <vt:lpstr>PowerPoint プレゼンテーション</vt:lpstr>
      <vt:lpstr>PowerPoint プレゼンテーション</vt:lpstr>
      <vt:lpstr>Demo2:Check Excel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Demo3:Check Shipment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 Platform 2020 Release Wave 1 </vt:lpstr>
      <vt:lpstr>PowerPoint プレゼンテーション</vt:lpstr>
      <vt:lpstr>PowerPoint プレゼンテーション</vt:lpstr>
      <vt:lpstr>PowerPoint プレゼンテーション</vt:lpstr>
      <vt:lpstr>まとめ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2019-04-11T05:36:46Z</dcterms:created>
  <dcterms:modified xsi:type="dcterms:W3CDTF">2020-02-15T04:44:26Z</dcterms:modified>
</cp:coreProperties>
</file>